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264_B5A7D6D5.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272_AE3B198E.xml" ContentType="application/vnd.ms-powerpoint.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269_49F8D2FC.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26C_2D7D5376.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70" r:id="rId6"/>
  </p:sldMasterIdLst>
  <p:notesMasterIdLst>
    <p:notesMasterId r:id="rId39"/>
  </p:notesMasterIdLst>
  <p:handoutMasterIdLst>
    <p:handoutMasterId r:id="rId40"/>
  </p:handoutMasterIdLst>
  <p:sldIdLst>
    <p:sldId id="256" r:id="rId7"/>
    <p:sldId id="310" r:id="rId8"/>
    <p:sldId id="311" r:id="rId9"/>
    <p:sldId id="260" r:id="rId10"/>
    <p:sldId id="609" r:id="rId11"/>
    <p:sldId id="312" r:id="rId12"/>
    <p:sldId id="612" r:id="rId13"/>
    <p:sldId id="615" r:id="rId14"/>
    <p:sldId id="632" r:id="rId15"/>
    <p:sldId id="630" r:id="rId16"/>
    <p:sldId id="613" r:id="rId17"/>
    <p:sldId id="621" r:id="rId18"/>
    <p:sldId id="622" r:id="rId19"/>
    <p:sldId id="624" r:id="rId20"/>
    <p:sldId id="625" r:id="rId21"/>
    <p:sldId id="626" r:id="rId22"/>
    <p:sldId id="627" r:id="rId23"/>
    <p:sldId id="628" r:id="rId24"/>
    <p:sldId id="629" r:id="rId25"/>
    <p:sldId id="631" r:id="rId26"/>
    <p:sldId id="623" r:id="rId27"/>
    <p:sldId id="617" r:id="rId28"/>
    <p:sldId id="633" r:id="rId29"/>
    <p:sldId id="618" r:id="rId30"/>
    <p:sldId id="634" r:id="rId31"/>
    <p:sldId id="619" r:id="rId32"/>
    <p:sldId id="635" r:id="rId33"/>
    <p:sldId id="620" r:id="rId34"/>
    <p:sldId id="275" r:id="rId35"/>
    <p:sldId id="294" r:id="rId36"/>
    <p:sldId id="309" r:id="rId37"/>
    <p:sldId id="268" r:id="rId3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90C83B-DD2B-DE22-A37F-CD522B3BBB94}" name="Luis Enrique Torres" initials="LET" userId="S::luisto@microsoft.com::ac65c836-6648-413b-88d0-bed283c7cfc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Jerry van der Meer" initials="JvdM" lastIdx="13" clrIdx="7">
    <p:extLst>
      <p:ext uri="{19B8F6BF-5375-455C-9EA6-DF929625EA0E}">
        <p15:presenceInfo xmlns:p15="http://schemas.microsoft.com/office/powerpoint/2012/main" userId="S-1-5-21-1721254763-462695806-1538882281-3453772" providerId="AD"/>
      </p:ext>
    </p:extLst>
  </p:cmAuthor>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Short" initials="MS" lastIdx="3" clrIdx="4">
    <p:extLst>
      <p:ext uri="{19B8F6BF-5375-455C-9EA6-DF929625EA0E}">
        <p15:presenceInfo xmlns:p15="http://schemas.microsoft.com/office/powerpoint/2012/main" userId="S-1-5-21-2127521184-1604012920-1887927527-228755" providerId="AD"/>
      </p:ext>
    </p:extLst>
  </p:cmAuthor>
  <p:cmAuthor id="5" name="Yusuf Moraby" initials="YM" lastIdx="2" clrIdx="5">
    <p:extLst>
      <p:ext uri="{19B8F6BF-5375-455C-9EA6-DF929625EA0E}">
        <p15:presenceInfo xmlns:p15="http://schemas.microsoft.com/office/powerpoint/2012/main" userId="S-1-5-21-1721254763-462695806-1538882281-3178541" providerId="AD"/>
      </p:ext>
    </p:extLst>
  </p:cmAuthor>
  <p:cmAuthor id="6" name="Murat Odabasi" initials="MO" lastIdx="6" clrIdx="6">
    <p:extLst>
      <p:ext uri="{19B8F6BF-5375-455C-9EA6-DF929625EA0E}">
        <p15:presenceInfo xmlns:p15="http://schemas.microsoft.com/office/powerpoint/2012/main" userId="S-1-5-21-72051607-1745760036-109187956-14260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70" autoAdjust="0"/>
    <p:restoredTop sz="93046" autoAdjust="0"/>
  </p:normalViewPr>
  <p:slideViewPr>
    <p:cSldViewPr>
      <p:cViewPr varScale="1">
        <p:scale>
          <a:sx n="69" d="100"/>
          <a:sy n="69" d="100"/>
        </p:scale>
        <p:origin x="24" y="79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6" d="100"/>
          <a:sy n="86" d="100"/>
        </p:scale>
        <p:origin x="379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6/11/relationships/changesInfo" Target="changesInfos/changesInfo1.xml"/><Relationship Id="rId20" Type="http://schemas.openxmlformats.org/officeDocument/2006/relationships/slide" Target="slides/slide14.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Enrique Torres" userId="ac65c836-6648-413b-88d0-bed283c7cfc1" providerId="ADAL" clId="{C95B48E4-7ABD-4D6D-B5AE-06301B8D5BE1}"/>
    <pc:docChg chg="">
      <pc:chgData name="Luis Enrique Torres" userId="ac65c836-6648-413b-88d0-bed283c7cfc1" providerId="ADAL" clId="{C95B48E4-7ABD-4D6D-B5AE-06301B8D5BE1}" dt="2021-01-19T20:09:32.754" v="5"/>
      <pc:docMkLst>
        <pc:docMk/>
      </pc:docMkLst>
      <pc:sldChg chg="addCm">
        <pc:chgData name="Luis Enrique Torres" userId="ac65c836-6648-413b-88d0-bed283c7cfc1" providerId="ADAL" clId="{C95B48E4-7ABD-4D6D-B5AE-06301B8D5BE1}" dt="2021-01-19T20:05:52.932" v="0"/>
        <pc:sldMkLst>
          <pc:docMk/>
          <pc:sldMk cId="3047675605" sldId="612"/>
        </pc:sldMkLst>
      </pc:sldChg>
      <pc:sldChg chg="addCm delCm">
        <pc:chgData name="Luis Enrique Torres" userId="ac65c836-6648-413b-88d0-bed283c7cfc1" providerId="ADAL" clId="{C95B48E4-7ABD-4D6D-B5AE-06301B8D5BE1}" dt="2021-01-19T20:07:58.754" v="2"/>
        <pc:sldMkLst>
          <pc:docMk/>
          <pc:sldMk cId="187765991" sldId="615"/>
        </pc:sldMkLst>
      </pc:sldChg>
      <pc:sldChg chg="addCm">
        <pc:chgData name="Luis Enrique Torres" userId="ac65c836-6648-413b-88d0-bed283c7cfc1" providerId="ADAL" clId="{C95B48E4-7ABD-4D6D-B5AE-06301B8D5BE1}" dt="2021-01-19T20:09:32.754" v="5"/>
        <pc:sldMkLst>
          <pc:docMk/>
          <pc:sldMk cId="1241043708" sldId="617"/>
        </pc:sldMkLst>
      </pc:sldChg>
      <pc:sldChg chg="addCm">
        <pc:chgData name="Luis Enrique Torres" userId="ac65c836-6648-413b-88d0-bed283c7cfc1" providerId="ADAL" clId="{C95B48E4-7ABD-4D6D-B5AE-06301B8D5BE1}" dt="2021-01-19T20:08:58.932" v="4"/>
        <pc:sldMkLst>
          <pc:docMk/>
          <pc:sldMk cId="763188086" sldId="620"/>
        </pc:sldMkLst>
      </pc:sldChg>
      <pc:sldChg chg="addCm">
        <pc:chgData name="Luis Enrique Torres" userId="ac65c836-6648-413b-88d0-bed283c7cfc1" providerId="ADAL" clId="{C95B48E4-7ABD-4D6D-B5AE-06301B8D5BE1}" dt="2021-01-19T20:08:09.995" v="3"/>
        <pc:sldMkLst>
          <pc:docMk/>
          <pc:sldMk cId="2923108750" sldId="626"/>
        </pc:sldMkLst>
      </pc:sldChg>
    </pc:docChg>
  </pc:docChgLst>
</pc:chgInfo>
</file>

<file path=ppt/comments/modernComment_264_B5A7D6D5.xml><?xml version="1.0" encoding="utf-8"?>
<p188:cmLst xmlns:a="http://schemas.openxmlformats.org/drawingml/2006/main" xmlns:r="http://schemas.openxmlformats.org/officeDocument/2006/relationships" xmlns:p188="http://schemas.microsoft.com/office/powerpoint/2018/8/main">
  <p188:cm id="{3DF9805F-F6A6-44BE-BCC3-A203260473BC}" authorId="{C890C83B-DD2B-DE22-A37F-CD522B3BBB94}" created="2021-01-19T20:05:52.862">
    <ac:deMkLst xmlns:ac="http://schemas.microsoft.com/office/drawing/2013/main/command">
      <pc:docMk xmlns:pc="http://schemas.microsoft.com/office/powerpoint/2013/main/command"/>
      <pc:sldMk xmlns:pc="http://schemas.microsoft.com/office/powerpoint/2013/main/command" cId="3047675605" sldId="612"/>
      <ac:spMk id="3" creationId="{6E39CAC8-C934-4979-ABFE-A8CA525B03DE}"/>
    </ac:deMkLst>
    <p188:pos x="7530887" y="169184"/>
    <p188:txBody>
      <a:bodyPr/>
      <a:lstStyle/>
      <a:p>
        <a:r>
          <a:rPr lang="en-US"/>
          <a:t>For CPOR content, we should highlight the Teamification Datacard as the source for this info. If/when we inject this into MIP, we should also highlight that we (ODSP) can help pinpoint candidate accounts and maybe sites with diagnostic data.</a:t>
        </a:r>
      </a:p>
    </p188:txBody>
  </p188:cm>
</p188:cmLst>
</file>

<file path=ppt/comments/modernComment_269_49F8D2FC.xml><?xml version="1.0" encoding="utf-8"?>
<p188:cmLst xmlns:a="http://schemas.openxmlformats.org/drawingml/2006/main" xmlns:r="http://schemas.openxmlformats.org/officeDocument/2006/relationships" xmlns:p188="http://schemas.microsoft.com/office/powerpoint/2018/8/main">
  <p188:cm id="{00B458CD-F18C-46F8-948F-AC052A4689C8}" authorId="{C890C83B-DD2B-DE22-A37F-CD522B3BBB94}" created="2021-01-19T20:09:32.704">
    <pc:sldMkLst xmlns:pc="http://schemas.microsoft.com/office/powerpoint/2013/main/command">
      <pc:docMk/>
      <pc:sldMk cId="1241043708" sldId="617"/>
    </pc:sldMkLst>
    <p188:txBody>
      <a:bodyPr/>
      <a:lstStyle/>
      <a:p>
        <a:r>
          <a:rPr lang="en-US"/>
          <a:t>Are we planning on automating or accelerating this via scripts or something? I see a reference to "programmatically" but no more details...</a:t>
        </a:r>
      </a:p>
    </p188:txBody>
  </p188:cm>
</p188:cmLst>
</file>

<file path=ppt/comments/modernComment_26C_2D7D5376.xml><?xml version="1.0" encoding="utf-8"?>
<p188:cmLst xmlns:a="http://schemas.openxmlformats.org/drawingml/2006/main" xmlns:r="http://schemas.openxmlformats.org/officeDocument/2006/relationships" xmlns:p188="http://schemas.microsoft.com/office/powerpoint/2018/8/main">
  <p188:cm id="{01CB768F-7188-4C9B-819E-B0BA294E138F}" authorId="{C890C83B-DD2B-DE22-A37F-CD522B3BBB94}" created="2021-01-19T20:08:58.897">
    <pc:sldMkLst xmlns:pc="http://schemas.microsoft.com/office/powerpoint/2013/main/command">
      <pc:docMk/>
      <pc:sldMk cId="763188086" sldId="620"/>
    </pc:sldMkLst>
    <p188:txBody>
      <a:bodyPr/>
      <a:lstStyle/>
      <a:p>
        <a:r>
          <a:rPr lang="en-US"/>
          <a:t>Can I do this at scale, or automate it? If so, how? Are we providing scripts or tools to do it?</a:t>
        </a:r>
      </a:p>
    </p188:txBody>
  </p188:cm>
</p188:cmLst>
</file>

<file path=ppt/comments/modernComment_272_AE3B198E.xml><?xml version="1.0" encoding="utf-8"?>
<p188:cmLst xmlns:a="http://schemas.openxmlformats.org/drawingml/2006/main" xmlns:r="http://schemas.openxmlformats.org/officeDocument/2006/relationships" xmlns:p188="http://schemas.microsoft.com/office/powerpoint/2018/8/main">
  <p188:cm id="{0CA36E92-F414-4BA3-8B6D-836F2F2DDCC8}" authorId="{C890C83B-DD2B-DE22-A37F-CD522B3BBB94}" created="2021-01-19T20:08:09.938">
    <pc:sldMkLst xmlns:pc="http://schemas.microsoft.com/office/powerpoint/2013/main/command">
      <pc:docMk/>
      <pc:sldMk cId="2923108750" sldId="626"/>
    </pc:sldMkLst>
    <p188:txBody>
      <a:bodyPr/>
      <a:lstStyle/>
      <a:p>
        <a:r>
          <a:rPr lang="en-US"/>
          <a:t>Is there a specific baseline expectation for the consumer of this content? For example, are they expected to either a) know ModScanner well, or b) have a skillset that allows them to figure it out on their own? Or are we planning to do a more step-by-step process around how to use ModScanner, what specific reports (out of all the ones it has) to use, how to read those reports, what sections are relevant to selecting the sites, etc?</a:t>
        </a:r>
      </a:p>
    </p188:txBody>
  </p188:cm>
</p188:cmLst>
</file>

<file path=ppt/diagrams/_rels/data2.xml.rels><?xml version="1.0" encoding="UTF-8" standalone="yes"?>
<Relationships xmlns="http://schemas.openxmlformats.org/package/2006/relationships"><Relationship Id="rId3" Type="http://schemas.openxmlformats.org/officeDocument/2006/relationships/hyperlink" Target="https://docs.microsoft.com/en-us/sharepoint/dev/transform/modernize-customizations" TargetMode="External"/><Relationship Id="rId2" Type="http://schemas.openxmlformats.org/officeDocument/2006/relationships/hyperlink" Target="https://docs.microsoft.com/en-us/sharepoint/dev/transform/modernize-userinterface-lists-and-libraries" TargetMode="External"/><Relationship Id="rId1" Type="http://schemas.openxmlformats.org/officeDocument/2006/relationships/hyperlink" Target="https://docs.microsoft.com/en-us/sharepoint/dev/transform/modernize-userinterface" TargetMode="External"/></Relationships>
</file>

<file path=ppt/diagrams/_rels/data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docs.microsoft.com/en-us/sharepoint/dev/transform/modernize-classic-sites" TargetMode="External"/><Relationship Id="rId7" Type="http://schemas.openxmlformats.org/officeDocument/2006/relationships/image" Target="../media/image39.svg"/><Relationship Id="rId2" Type="http://schemas.openxmlformats.org/officeDocument/2006/relationships/hyperlink" Target="https://docs.microsoft.com/en-us/sharepoint/dev/transform/modernize-connect-to-office365-group" TargetMode="External"/><Relationship Id="rId1" Type="http://schemas.openxmlformats.org/officeDocument/2006/relationships/hyperlink" Target="https://docs.microsoft.com/en-us/sharepoint/dev/transform/modernize-userinterface-lists-and-libraries" TargetMode="Externa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1.svg"/></Relationships>
</file>

<file path=ppt/diagrams/_rels/drawing2.xml.rels><?xml version="1.0" encoding="UTF-8" standalone="yes"?>
<Relationships xmlns="http://schemas.openxmlformats.org/package/2006/relationships"><Relationship Id="rId3" Type="http://schemas.openxmlformats.org/officeDocument/2006/relationships/hyperlink" Target="https://docs.microsoft.com/en-us/sharepoint/dev/transform/modernize-customizations" TargetMode="External"/><Relationship Id="rId2" Type="http://schemas.openxmlformats.org/officeDocument/2006/relationships/hyperlink" Target="https://docs.microsoft.com/en-us/sharepoint/dev/transform/modernize-userinterface-lists-and-libraries" TargetMode="External"/><Relationship Id="rId1" Type="http://schemas.openxmlformats.org/officeDocument/2006/relationships/hyperlink" Target="https://docs.microsoft.com/en-us/sharepoint/dev/transform/modernize-userinterface" TargetMode="External"/></Relationships>
</file>

<file path=ppt/diagrams/_rels/drawing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hyperlink" Target="https://docs.microsoft.com/en-us/sharepoint/dev/transform/modernize-userinterface-lists-and-libraries" TargetMode="External"/><Relationship Id="rId7" Type="http://schemas.openxmlformats.org/officeDocument/2006/relationships/image" Target="../media/image40.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hyperlink" Target="https://docs.microsoft.com/en-us/sharepoint/dev/transform/modernize-connect-to-office365-group" TargetMode="External"/><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hyperlink" Target="https://docs.microsoft.com/en-us/sharepoint/dev/transform/modernize-classic-site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7D4741-78F0-4709-9C3B-737845B8B097}" type="doc">
      <dgm:prSet loTypeId="urn:microsoft.com/office/officeart/2005/8/layout/chevron1" loCatId="process" qsTypeId="urn:microsoft.com/office/officeart/2005/8/quickstyle/simple1" qsCatId="simple" csTypeId="urn:microsoft.com/office/officeart/2005/8/colors/accent1_2" csCatId="accent1" phldr="1"/>
      <dgm:spPr/>
    </dgm:pt>
    <dgm:pt modelId="{86B14ACD-E108-42CC-9C50-E8FA403BAE85}">
      <dgm:prSet phldrT="[Text]"/>
      <dgm:spPr>
        <a:solidFill>
          <a:srgbClr val="B4009E"/>
        </a:solidFill>
      </dgm:spPr>
      <dgm:t>
        <a:bodyPr/>
        <a:lstStyle/>
        <a:p>
          <a:r>
            <a:rPr lang="en-US" dirty="0"/>
            <a:t>Modernize Classic Sites Guide</a:t>
          </a:r>
        </a:p>
      </dgm:t>
    </dgm:pt>
    <dgm:pt modelId="{810AEF00-C13C-483B-B21B-D606423B0607}" type="parTrans" cxnId="{B2F70C41-DF09-41BD-BB8E-97F4D7596445}">
      <dgm:prSet/>
      <dgm:spPr/>
      <dgm:t>
        <a:bodyPr/>
        <a:lstStyle/>
        <a:p>
          <a:endParaRPr lang="en-US"/>
        </a:p>
      </dgm:t>
    </dgm:pt>
    <dgm:pt modelId="{8D5D357C-D61C-4CB4-8309-640F636FF11E}" type="sibTrans" cxnId="{B2F70C41-DF09-41BD-BB8E-97F4D7596445}">
      <dgm:prSet/>
      <dgm:spPr/>
      <dgm:t>
        <a:bodyPr/>
        <a:lstStyle/>
        <a:p>
          <a:endParaRPr lang="en-US"/>
        </a:p>
      </dgm:t>
    </dgm:pt>
    <dgm:pt modelId="{51810A3C-1640-42A0-9C94-36F957D17783}">
      <dgm:prSet phldrT="[Text]"/>
      <dgm:spPr>
        <a:solidFill>
          <a:srgbClr val="B4009E"/>
        </a:solidFill>
      </dgm:spPr>
      <dgm:t>
        <a:bodyPr/>
        <a:lstStyle/>
        <a:p>
          <a:r>
            <a:rPr lang="en-US"/>
            <a:t>Connect to an Office 365 group</a:t>
          </a:r>
        </a:p>
      </dgm:t>
    </dgm:pt>
    <dgm:pt modelId="{0732868A-0157-4F4C-BA79-9B82CA70F270}" type="parTrans" cxnId="{77C57857-C9F5-4090-B2AC-C7C9E4CFBDA7}">
      <dgm:prSet/>
      <dgm:spPr/>
      <dgm:t>
        <a:bodyPr/>
        <a:lstStyle/>
        <a:p>
          <a:endParaRPr lang="en-US"/>
        </a:p>
      </dgm:t>
    </dgm:pt>
    <dgm:pt modelId="{8D1CD081-E64A-4C36-A8CB-B2897151F705}" type="sibTrans" cxnId="{77C57857-C9F5-4090-B2AC-C7C9E4CFBDA7}">
      <dgm:prSet/>
      <dgm:spPr/>
      <dgm:t>
        <a:bodyPr/>
        <a:lstStyle/>
        <a:p>
          <a:endParaRPr lang="en-US"/>
        </a:p>
      </dgm:t>
    </dgm:pt>
    <dgm:pt modelId="{F2F7FD65-0DF0-41BE-B2CE-2125B2889B18}">
      <dgm:prSet phldrT="[Text]"/>
      <dgm:spPr>
        <a:solidFill>
          <a:srgbClr val="B4009E"/>
        </a:solidFill>
      </dgm:spPr>
      <dgm:t>
        <a:bodyPr/>
        <a:lstStyle/>
        <a:p>
          <a:r>
            <a:rPr lang="en-US"/>
            <a:t>Modernize site branding</a:t>
          </a:r>
        </a:p>
      </dgm:t>
    </dgm:pt>
    <dgm:pt modelId="{1EB224ED-594B-4A51-938B-5F4C84A76692}" type="parTrans" cxnId="{AD26D89B-C8EE-4F1F-8B1F-B0F0801590D7}">
      <dgm:prSet/>
      <dgm:spPr/>
      <dgm:t>
        <a:bodyPr/>
        <a:lstStyle/>
        <a:p>
          <a:endParaRPr lang="en-US"/>
        </a:p>
      </dgm:t>
    </dgm:pt>
    <dgm:pt modelId="{C1B16778-ECD2-4A03-8573-41B2982B5D26}" type="sibTrans" cxnId="{AD26D89B-C8EE-4F1F-8B1F-B0F0801590D7}">
      <dgm:prSet/>
      <dgm:spPr/>
      <dgm:t>
        <a:bodyPr/>
        <a:lstStyle/>
        <a:p>
          <a:endParaRPr lang="en-US"/>
        </a:p>
      </dgm:t>
    </dgm:pt>
    <dgm:pt modelId="{7407C97A-99DB-4D61-8E90-520F88D1F5FB}">
      <dgm:prSet phldrT="[Text]"/>
      <dgm:spPr>
        <a:solidFill>
          <a:srgbClr val="B4009E"/>
        </a:solidFill>
      </dgm:spPr>
      <dgm:t>
        <a:bodyPr/>
        <a:lstStyle/>
        <a:p>
          <a:r>
            <a:rPr lang="en-US"/>
            <a:t>Connect to a Microsoft Team</a:t>
          </a:r>
        </a:p>
      </dgm:t>
    </dgm:pt>
    <dgm:pt modelId="{555FE4A3-B147-415F-A051-62EEA1D91CFC}" type="parTrans" cxnId="{D2EFEDE4-82A2-48A3-959B-38C245098109}">
      <dgm:prSet/>
      <dgm:spPr/>
      <dgm:t>
        <a:bodyPr/>
        <a:lstStyle/>
        <a:p>
          <a:endParaRPr lang="en-US"/>
        </a:p>
      </dgm:t>
    </dgm:pt>
    <dgm:pt modelId="{4E3EDBFF-11F6-4F7C-BAAE-9B64FB8D3564}" type="sibTrans" cxnId="{D2EFEDE4-82A2-48A3-959B-38C245098109}">
      <dgm:prSet/>
      <dgm:spPr/>
      <dgm:t>
        <a:bodyPr/>
        <a:lstStyle/>
        <a:p>
          <a:endParaRPr lang="en-US"/>
        </a:p>
      </dgm:t>
    </dgm:pt>
    <dgm:pt modelId="{2C116B86-93AE-4CDF-A3D1-E24E3DFBA480}">
      <dgm:prSet phldrT="[Text]"/>
      <dgm:spPr>
        <a:solidFill>
          <a:srgbClr val="B4009E"/>
        </a:solidFill>
      </dgm:spPr>
      <dgm:t>
        <a:bodyPr/>
        <a:lstStyle/>
        <a:p>
          <a:r>
            <a:rPr lang="en-US"/>
            <a:t>Transform site pages</a:t>
          </a:r>
        </a:p>
      </dgm:t>
    </dgm:pt>
    <dgm:pt modelId="{755009FC-7E63-4ACC-AF21-4C2AB15A5774}" type="parTrans" cxnId="{048C62B6-55F7-4BA3-8714-647DAD9A0B98}">
      <dgm:prSet/>
      <dgm:spPr/>
      <dgm:t>
        <a:bodyPr/>
        <a:lstStyle/>
        <a:p>
          <a:endParaRPr lang="en-US"/>
        </a:p>
      </dgm:t>
    </dgm:pt>
    <dgm:pt modelId="{49CB5B7D-64C5-4C15-914A-7C5B92708DAB}" type="sibTrans" cxnId="{048C62B6-55F7-4BA3-8714-647DAD9A0B98}">
      <dgm:prSet/>
      <dgm:spPr/>
      <dgm:t>
        <a:bodyPr/>
        <a:lstStyle/>
        <a:p>
          <a:endParaRPr lang="en-US"/>
        </a:p>
      </dgm:t>
    </dgm:pt>
    <dgm:pt modelId="{108E7AA5-5642-4E32-9FFC-05CC3D23DA52}" type="pres">
      <dgm:prSet presAssocID="{DE7D4741-78F0-4709-9C3B-737845B8B097}" presName="Name0" presStyleCnt="0">
        <dgm:presLayoutVars>
          <dgm:dir/>
          <dgm:animLvl val="lvl"/>
          <dgm:resizeHandles val="exact"/>
        </dgm:presLayoutVars>
      </dgm:prSet>
      <dgm:spPr/>
    </dgm:pt>
    <dgm:pt modelId="{C4DCDC1C-F9D2-4065-B0FC-C05E733C481A}" type="pres">
      <dgm:prSet presAssocID="{86B14ACD-E108-42CC-9C50-E8FA403BAE85}" presName="parTxOnly" presStyleLbl="node1" presStyleIdx="0" presStyleCnt="5">
        <dgm:presLayoutVars>
          <dgm:chMax val="0"/>
          <dgm:chPref val="0"/>
          <dgm:bulletEnabled val="1"/>
        </dgm:presLayoutVars>
      </dgm:prSet>
      <dgm:spPr/>
    </dgm:pt>
    <dgm:pt modelId="{D92A3BE5-DB43-484C-933E-C14399D38540}" type="pres">
      <dgm:prSet presAssocID="{8D5D357C-D61C-4CB4-8309-640F636FF11E}" presName="parTxOnlySpace" presStyleCnt="0"/>
      <dgm:spPr/>
    </dgm:pt>
    <dgm:pt modelId="{DFA4164E-45C1-4F18-80E8-1247ECDECD50}" type="pres">
      <dgm:prSet presAssocID="{51810A3C-1640-42A0-9C94-36F957D17783}" presName="parTxOnly" presStyleLbl="node1" presStyleIdx="1" presStyleCnt="5">
        <dgm:presLayoutVars>
          <dgm:chMax val="0"/>
          <dgm:chPref val="0"/>
          <dgm:bulletEnabled val="1"/>
        </dgm:presLayoutVars>
      </dgm:prSet>
      <dgm:spPr/>
    </dgm:pt>
    <dgm:pt modelId="{BAE570E8-4D5F-4EC9-AFED-1BBA757E938C}" type="pres">
      <dgm:prSet presAssocID="{8D1CD081-E64A-4C36-A8CB-B2897151F705}" presName="parTxOnlySpace" presStyleCnt="0"/>
      <dgm:spPr/>
    </dgm:pt>
    <dgm:pt modelId="{CCB257C7-717F-4B22-9AD4-7BBC06A77E17}" type="pres">
      <dgm:prSet presAssocID="{F2F7FD65-0DF0-41BE-B2CE-2125B2889B18}" presName="parTxOnly" presStyleLbl="node1" presStyleIdx="2" presStyleCnt="5">
        <dgm:presLayoutVars>
          <dgm:chMax val="0"/>
          <dgm:chPref val="0"/>
          <dgm:bulletEnabled val="1"/>
        </dgm:presLayoutVars>
      </dgm:prSet>
      <dgm:spPr/>
    </dgm:pt>
    <dgm:pt modelId="{FEAC5B8F-FD28-4AA8-B801-8883F9D3F8E9}" type="pres">
      <dgm:prSet presAssocID="{C1B16778-ECD2-4A03-8573-41B2982B5D26}" presName="parTxOnlySpace" presStyleCnt="0"/>
      <dgm:spPr/>
    </dgm:pt>
    <dgm:pt modelId="{773EFD9B-D71D-4463-9B59-9337CD2713EF}" type="pres">
      <dgm:prSet presAssocID="{2C116B86-93AE-4CDF-A3D1-E24E3DFBA480}" presName="parTxOnly" presStyleLbl="node1" presStyleIdx="3" presStyleCnt="5">
        <dgm:presLayoutVars>
          <dgm:chMax val="0"/>
          <dgm:chPref val="0"/>
          <dgm:bulletEnabled val="1"/>
        </dgm:presLayoutVars>
      </dgm:prSet>
      <dgm:spPr/>
    </dgm:pt>
    <dgm:pt modelId="{A061FA55-DCA4-4928-A03A-BDADDE311485}" type="pres">
      <dgm:prSet presAssocID="{49CB5B7D-64C5-4C15-914A-7C5B92708DAB}" presName="parTxOnlySpace" presStyleCnt="0"/>
      <dgm:spPr/>
    </dgm:pt>
    <dgm:pt modelId="{972B8B56-93D6-4F10-A299-06329856CAD1}" type="pres">
      <dgm:prSet presAssocID="{7407C97A-99DB-4D61-8E90-520F88D1F5FB}" presName="parTxOnly" presStyleLbl="node1" presStyleIdx="4" presStyleCnt="5">
        <dgm:presLayoutVars>
          <dgm:chMax val="0"/>
          <dgm:chPref val="0"/>
          <dgm:bulletEnabled val="1"/>
        </dgm:presLayoutVars>
      </dgm:prSet>
      <dgm:spPr/>
    </dgm:pt>
  </dgm:ptLst>
  <dgm:cxnLst>
    <dgm:cxn modelId="{5257862E-99C9-4187-B9E5-C7BC328F40F2}" type="presOf" srcId="{51810A3C-1640-42A0-9C94-36F957D17783}" destId="{DFA4164E-45C1-4F18-80E8-1247ECDECD50}" srcOrd="0" destOrd="0" presId="urn:microsoft.com/office/officeart/2005/8/layout/chevron1"/>
    <dgm:cxn modelId="{4F059D3C-8F8D-4F58-8BB6-CCAF2C365C7C}" type="presOf" srcId="{F2F7FD65-0DF0-41BE-B2CE-2125B2889B18}" destId="{CCB257C7-717F-4B22-9AD4-7BBC06A77E17}" srcOrd="0" destOrd="0" presId="urn:microsoft.com/office/officeart/2005/8/layout/chevron1"/>
    <dgm:cxn modelId="{B2F70C41-DF09-41BD-BB8E-97F4D7596445}" srcId="{DE7D4741-78F0-4709-9C3B-737845B8B097}" destId="{86B14ACD-E108-42CC-9C50-E8FA403BAE85}" srcOrd="0" destOrd="0" parTransId="{810AEF00-C13C-483B-B21B-D606423B0607}" sibTransId="{8D5D357C-D61C-4CB4-8309-640F636FF11E}"/>
    <dgm:cxn modelId="{BD2B7A6F-31AD-4E84-8896-91C682AB12EA}" type="presOf" srcId="{7407C97A-99DB-4D61-8E90-520F88D1F5FB}" destId="{972B8B56-93D6-4F10-A299-06329856CAD1}" srcOrd="0" destOrd="0" presId="urn:microsoft.com/office/officeart/2005/8/layout/chevron1"/>
    <dgm:cxn modelId="{77C57857-C9F5-4090-B2AC-C7C9E4CFBDA7}" srcId="{DE7D4741-78F0-4709-9C3B-737845B8B097}" destId="{51810A3C-1640-42A0-9C94-36F957D17783}" srcOrd="1" destOrd="0" parTransId="{0732868A-0157-4F4C-BA79-9B82CA70F270}" sibTransId="{8D1CD081-E64A-4C36-A8CB-B2897151F705}"/>
    <dgm:cxn modelId="{AD26D89B-C8EE-4F1F-8B1F-B0F0801590D7}" srcId="{DE7D4741-78F0-4709-9C3B-737845B8B097}" destId="{F2F7FD65-0DF0-41BE-B2CE-2125B2889B18}" srcOrd="2" destOrd="0" parTransId="{1EB224ED-594B-4A51-938B-5F4C84A76692}" sibTransId="{C1B16778-ECD2-4A03-8573-41B2982B5D26}"/>
    <dgm:cxn modelId="{8E1CD99C-6DDD-4785-8513-07B474829FF1}" type="presOf" srcId="{DE7D4741-78F0-4709-9C3B-737845B8B097}" destId="{108E7AA5-5642-4E32-9FFC-05CC3D23DA52}" srcOrd="0" destOrd="0" presId="urn:microsoft.com/office/officeart/2005/8/layout/chevron1"/>
    <dgm:cxn modelId="{BA5B73AA-E2A7-424E-9037-8855E91D4390}" type="presOf" srcId="{2C116B86-93AE-4CDF-A3D1-E24E3DFBA480}" destId="{773EFD9B-D71D-4463-9B59-9337CD2713EF}" srcOrd="0" destOrd="0" presId="urn:microsoft.com/office/officeart/2005/8/layout/chevron1"/>
    <dgm:cxn modelId="{048C62B6-55F7-4BA3-8714-647DAD9A0B98}" srcId="{DE7D4741-78F0-4709-9C3B-737845B8B097}" destId="{2C116B86-93AE-4CDF-A3D1-E24E3DFBA480}" srcOrd="3" destOrd="0" parTransId="{755009FC-7E63-4ACC-AF21-4C2AB15A5774}" sibTransId="{49CB5B7D-64C5-4C15-914A-7C5B92708DAB}"/>
    <dgm:cxn modelId="{D2EFEDE4-82A2-48A3-959B-38C245098109}" srcId="{DE7D4741-78F0-4709-9C3B-737845B8B097}" destId="{7407C97A-99DB-4D61-8E90-520F88D1F5FB}" srcOrd="4" destOrd="0" parTransId="{555FE4A3-B147-415F-A051-62EEA1D91CFC}" sibTransId="{4E3EDBFF-11F6-4F7C-BAAE-9B64FB8D3564}"/>
    <dgm:cxn modelId="{5C2480F1-7B40-4D5E-9013-B4D37089C399}" type="presOf" srcId="{86B14ACD-E108-42CC-9C50-E8FA403BAE85}" destId="{C4DCDC1C-F9D2-4065-B0FC-C05E733C481A}" srcOrd="0" destOrd="0" presId="urn:microsoft.com/office/officeart/2005/8/layout/chevron1"/>
    <dgm:cxn modelId="{D6E47D81-CA52-47BE-B3AF-81D38C9EE6C8}" type="presParOf" srcId="{108E7AA5-5642-4E32-9FFC-05CC3D23DA52}" destId="{C4DCDC1C-F9D2-4065-B0FC-C05E733C481A}" srcOrd="0" destOrd="0" presId="urn:microsoft.com/office/officeart/2005/8/layout/chevron1"/>
    <dgm:cxn modelId="{8CB8EE0E-4DF7-428B-B136-AE93DA50B41D}" type="presParOf" srcId="{108E7AA5-5642-4E32-9FFC-05CC3D23DA52}" destId="{D92A3BE5-DB43-484C-933E-C14399D38540}" srcOrd="1" destOrd="0" presId="urn:microsoft.com/office/officeart/2005/8/layout/chevron1"/>
    <dgm:cxn modelId="{E443E28E-ADA0-4BBE-A0A0-A4A8692DC7B8}" type="presParOf" srcId="{108E7AA5-5642-4E32-9FFC-05CC3D23DA52}" destId="{DFA4164E-45C1-4F18-80E8-1247ECDECD50}" srcOrd="2" destOrd="0" presId="urn:microsoft.com/office/officeart/2005/8/layout/chevron1"/>
    <dgm:cxn modelId="{01B9DB25-6A4F-4728-AFBC-485FEB17C4BD}" type="presParOf" srcId="{108E7AA5-5642-4E32-9FFC-05CC3D23DA52}" destId="{BAE570E8-4D5F-4EC9-AFED-1BBA757E938C}" srcOrd="3" destOrd="0" presId="urn:microsoft.com/office/officeart/2005/8/layout/chevron1"/>
    <dgm:cxn modelId="{E7F44448-7062-439E-BA66-640B3E9237AC}" type="presParOf" srcId="{108E7AA5-5642-4E32-9FFC-05CC3D23DA52}" destId="{CCB257C7-717F-4B22-9AD4-7BBC06A77E17}" srcOrd="4" destOrd="0" presId="urn:microsoft.com/office/officeart/2005/8/layout/chevron1"/>
    <dgm:cxn modelId="{9A949ECA-F18F-4455-9FBA-0E9706CB0B8C}" type="presParOf" srcId="{108E7AA5-5642-4E32-9FFC-05CC3D23DA52}" destId="{FEAC5B8F-FD28-4AA8-B801-8883F9D3F8E9}" srcOrd="5" destOrd="0" presId="urn:microsoft.com/office/officeart/2005/8/layout/chevron1"/>
    <dgm:cxn modelId="{35809851-30A5-4261-A56E-C9624BF5AB1C}" type="presParOf" srcId="{108E7AA5-5642-4E32-9FFC-05CC3D23DA52}" destId="{773EFD9B-D71D-4463-9B59-9337CD2713EF}" srcOrd="6" destOrd="0" presId="urn:microsoft.com/office/officeart/2005/8/layout/chevron1"/>
    <dgm:cxn modelId="{40AFBE69-712B-4DD6-B964-C2E3545E1C0D}" type="presParOf" srcId="{108E7AA5-5642-4E32-9FFC-05CC3D23DA52}" destId="{A061FA55-DCA4-4928-A03A-BDADDE311485}" srcOrd="7" destOrd="0" presId="urn:microsoft.com/office/officeart/2005/8/layout/chevron1"/>
    <dgm:cxn modelId="{56D26925-2964-4109-9AB4-D3B0C66B473B}" type="presParOf" srcId="{108E7AA5-5642-4E32-9FFC-05CC3D23DA52}" destId="{972B8B56-93D6-4F10-A299-06329856CAD1}"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D63AED-AFFE-44AF-BAF0-A678C8B39DD2}" type="doc">
      <dgm:prSet loTypeId="urn:microsoft.com/office/officeart/2005/8/layout/hList3" loCatId="list" qsTypeId="urn:microsoft.com/office/officeart/2005/8/quickstyle/simple1" qsCatId="simple" csTypeId="urn:microsoft.com/office/officeart/2005/8/colors/accent1_2" csCatId="accent1" phldr="1"/>
      <dgm:spPr/>
      <dgm:t>
        <a:bodyPr/>
        <a:lstStyle/>
        <a:p>
          <a:endParaRPr lang="es-MX"/>
        </a:p>
      </dgm:t>
    </dgm:pt>
    <dgm:pt modelId="{8ADA8962-A6C5-432A-B79B-3F9ADAF75529}">
      <dgm:prSet phldrT="[Text]" phldr="0"/>
      <dgm:spPr/>
      <dgm:t>
        <a:bodyPr/>
        <a:lstStyle/>
        <a:p>
          <a:r>
            <a:rPr lang="en-US" dirty="0"/>
            <a:t>Tools to Modernize</a:t>
          </a:r>
          <a:endParaRPr lang="es-MX" dirty="0"/>
        </a:p>
      </dgm:t>
    </dgm:pt>
    <dgm:pt modelId="{25982C52-B660-40BC-B1A4-CFA8A9B47D0E}" type="parTrans" cxnId="{FDDB31ED-F2A0-4A03-AEB6-FDFD554C53DB}">
      <dgm:prSet/>
      <dgm:spPr/>
      <dgm:t>
        <a:bodyPr/>
        <a:lstStyle/>
        <a:p>
          <a:endParaRPr lang="es-MX"/>
        </a:p>
      </dgm:t>
    </dgm:pt>
    <dgm:pt modelId="{8D151914-6F39-4946-B552-C6BCBF5E2535}" type="sibTrans" cxnId="{FDDB31ED-F2A0-4A03-AEB6-FDFD554C53DB}">
      <dgm:prSet/>
      <dgm:spPr/>
      <dgm:t>
        <a:bodyPr/>
        <a:lstStyle/>
        <a:p>
          <a:endParaRPr lang="es-MX"/>
        </a:p>
      </dgm:t>
    </dgm:pt>
    <dgm:pt modelId="{F5F68614-B644-4304-8AE8-369D586A00DE}">
      <dgm:prSet phldrT="[Text]"/>
      <dgm:spPr/>
      <dgm:t>
        <a:bodyPr/>
        <a:lstStyle/>
        <a:p>
          <a:r>
            <a:rPr lang="en-US" b="0" i="0" dirty="0">
              <a:solidFill>
                <a:srgbClr val="171717"/>
              </a:solidFill>
              <a:effectLst/>
              <a:latin typeface="Segoe UI" panose="020B0502040204020203" pitchFamily="34" charset="0"/>
            </a:rPr>
            <a:t>To maximize the use of the modern user interface for your site pages and list and library pages, see </a:t>
          </a:r>
          <a:r>
            <a:rPr lang="en-US" b="0" i="0" u="none" strike="noStrike" dirty="0">
              <a:solidFill>
                <a:schemeClr val="bg1"/>
              </a:solidFill>
              <a:effectLst/>
              <a:latin typeface="Segoe UI" panose="020B0502040204020203" pitchFamily="34" charset="0"/>
              <a:hlinkClick xmlns:r="http://schemas.openxmlformats.org/officeDocument/2006/relationships" r:id="rId1">
                <a:extLst>
                  <a:ext uri="{A12FA001-AC4F-418D-AE19-62706E023703}">
                    <ahyp:hlinkClr xmlns:ahyp="http://schemas.microsoft.com/office/drawing/2018/hyperlinkcolor" val="tx"/>
                  </a:ext>
                </a:extLst>
              </a:hlinkClick>
            </a:rPr>
            <a:t>Modernize the user interface</a:t>
          </a:r>
          <a:r>
            <a:rPr lang="en-US" b="0" i="0" dirty="0">
              <a:solidFill>
                <a:schemeClr val="bg1"/>
              </a:solidFill>
              <a:effectLst/>
              <a:latin typeface="Segoe UI" panose="020B0502040204020203" pitchFamily="34" charset="0"/>
            </a:rPr>
            <a:t>.</a:t>
          </a:r>
          <a:endParaRPr lang="es-MX" dirty="0">
            <a:solidFill>
              <a:schemeClr val="bg1"/>
            </a:solidFill>
          </a:endParaRPr>
        </a:p>
      </dgm:t>
    </dgm:pt>
    <dgm:pt modelId="{55A1960A-381B-498F-A11C-1D9E6D154935}" type="parTrans" cxnId="{D0F1F51D-A564-472A-86EB-51F163B56D82}">
      <dgm:prSet/>
      <dgm:spPr/>
      <dgm:t>
        <a:bodyPr/>
        <a:lstStyle/>
        <a:p>
          <a:endParaRPr lang="es-MX"/>
        </a:p>
      </dgm:t>
    </dgm:pt>
    <dgm:pt modelId="{70A6E0D1-2778-4665-8A1C-231B1B86DEDD}" type="sibTrans" cxnId="{D0F1F51D-A564-472A-86EB-51F163B56D82}">
      <dgm:prSet/>
      <dgm:spPr/>
      <dgm:t>
        <a:bodyPr/>
        <a:lstStyle/>
        <a:p>
          <a:endParaRPr lang="es-MX"/>
        </a:p>
      </dgm:t>
    </dgm:pt>
    <dgm:pt modelId="{BECF3456-C534-424C-A4EA-5D0D87119438}">
      <dgm:prSet phldrT="[Text]"/>
      <dgm:spPr/>
      <dgm:t>
        <a:bodyPr/>
        <a:lstStyle/>
        <a:p>
          <a:r>
            <a:rPr lang="en-US" b="0" i="0" dirty="0">
              <a:solidFill>
                <a:srgbClr val="171717"/>
              </a:solidFill>
              <a:effectLst/>
              <a:latin typeface="Segoe UI" panose="020B0502040204020203" pitchFamily="34" charset="0"/>
            </a:rPr>
            <a:t>To learn more about how to unblock your lists and libraries when using the modern user interface, see </a:t>
          </a:r>
          <a:r>
            <a:rPr lang="en-US" b="0" i="0" u="none" strike="noStrike" dirty="0">
              <a:solidFill>
                <a:schemeClr val="bg1"/>
              </a:solidFill>
              <a:effectLst/>
              <a:latin typeface="Segoe UI" panose="020B0502040204020203" pitchFamily="34" charset="0"/>
              <a:hlinkClick xmlns:r="http://schemas.openxmlformats.org/officeDocument/2006/relationships" r:id="rId2">
                <a:extLst>
                  <a:ext uri="{A12FA001-AC4F-418D-AE19-62706E023703}">
                    <ahyp:hlinkClr xmlns:ahyp="http://schemas.microsoft.com/office/drawing/2018/hyperlinkcolor" val="tx"/>
                  </a:ext>
                </a:extLst>
              </a:hlinkClick>
            </a:rPr>
            <a:t>Maximize use of modern lists and libraries</a:t>
          </a:r>
          <a:r>
            <a:rPr lang="en-US" b="0" i="0" dirty="0">
              <a:solidFill>
                <a:schemeClr val="bg1"/>
              </a:solidFill>
              <a:effectLst/>
              <a:latin typeface="Segoe UI" panose="020B0502040204020203" pitchFamily="34" charset="0"/>
            </a:rPr>
            <a:t>.</a:t>
          </a:r>
          <a:endParaRPr lang="es-MX" dirty="0">
            <a:solidFill>
              <a:schemeClr val="bg1"/>
            </a:solidFill>
          </a:endParaRPr>
        </a:p>
      </dgm:t>
    </dgm:pt>
    <dgm:pt modelId="{3824E715-D168-4FCA-8432-E43568B6B798}" type="parTrans" cxnId="{9198F646-F6B3-4FD1-9BD1-0069029A582C}">
      <dgm:prSet/>
      <dgm:spPr/>
      <dgm:t>
        <a:bodyPr/>
        <a:lstStyle/>
        <a:p>
          <a:endParaRPr lang="es-MX"/>
        </a:p>
      </dgm:t>
    </dgm:pt>
    <dgm:pt modelId="{482DD479-8B02-45DC-92A5-A5B6B2C80F59}" type="sibTrans" cxnId="{9198F646-F6B3-4FD1-9BD1-0069029A582C}">
      <dgm:prSet/>
      <dgm:spPr/>
      <dgm:t>
        <a:bodyPr/>
        <a:lstStyle/>
        <a:p>
          <a:endParaRPr lang="es-MX"/>
        </a:p>
      </dgm:t>
    </dgm:pt>
    <dgm:pt modelId="{0B6C7759-1EE0-4521-9E1E-B3B1CA2B08F2}">
      <dgm:prSet phldrT="[Text]"/>
      <dgm:spPr/>
      <dgm:t>
        <a:bodyPr/>
        <a:lstStyle/>
        <a:p>
          <a:r>
            <a:rPr lang="en-US" b="0" i="0" dirty="0">
              <a:solidFill>
                <a:srgbClr val="171717"/>
              </a:solidFill>
              <a:effectLst/>
              <a:latin typeface="Segoe UI" panose="020B0502040204020203" pitchFamily="34" charset="0"/>
            </a:rPr>
            <a:t>You will also need to modernize your customizations as explained in </a:t>
          </a:r>
          <a:r>
            <a:rPr lang="en-US" b="0" i="0" u="none" strike="noStrike" dirty="0">
              <a:solidFill>
                <a:schemeClr val="bg1"/>
              </a:solidFill>
              <a:effectLst/>
              <a:latin typeface="Segoe UI" panose="020B0502040204020203" pitchFamily="34" charset="0"/>
              <a:hlinkClick xmlns:r="http://schemas.openxmlformats.org/officeDocument/2006/relationships" r:id="rId3">
                <a:extLst>
                  <a:ext uri="{A12FA001-AC4F-418D-AE19-62706E023703}">
                    <ahyp:hlinkClr xmlns:ahyp="http://schemas.microsoft.com/office/drawing/2018/hyperlinkcolor" val="tx"/>
                  </a:ext>
                </a:extLst>
              </a:hlinkClick>
            </a:rPr>
            <a:t>Modernize customizations</a:t>
          </a:r>
          <a:r>
            <a:rPr lang="en-US" b="0" i="0" dirty="0">
              <a:solidFill>
                <a:schemeClr val="bg1"/>
              </a:solidFill>
              <a:effectLst/>
              <a:latin typeface="Segoe UI" panose="020B0502040204020203" pitchFamily="34" charset="0"/>
            </a:rPr>
            <a:t>.</a:t>
          </a:r>
          <a:endParaRPr lang="es-MX" dirty="0">
            <a:solidFill>
              <a:schemeClr val="bg1"/>
            </a:solidFill>
          </a:endParaRPr>
        </a:p>
      </dgm:t>
    </dgm:pt>
    <dgm:pt modelId="{9BA7B962-2BB1-40CF-8D2D-A6D3585BD707}" type="parTrans" cxnId="{AAB41C99-D2E9-4E6F-87E4-8A7161483FD4}">
      <dgm:prSet/>
      <dgm:spPr/>
      <dgm:t>
        <a:bodyPr/>
        <a:lstStyle/>
        <a:p>
          <a:endParaRPr lang="es-MX"/>
        </a:p>
      </dgm:t>
    </dgm:pt>
    <dgm:pt modelId="{D0A7A425-A312-4106-9C2F-7C7E59BFF157}" type="sibTrans" cxnId="{AAB41C99-D2E9-4E6F-87E4-8A7161483FD4}">
      <dgm:prSet/>
      <dgm:spPr/>
      <dgm:t>
        <a:bodyPr/>
        <a:lstStyle/>
        <a:p>
          <a:endParaRPr lang="es-MX"/>
        </a:p>
      </dgm:t>
    </dgm:pt>
    <dgm:pt modelId="{AFD499F6-DD6A-439B-88E2-9AB6A02AB418}" type="pres">
      <dgm:prSet presAssocID="{C0D63AED-AFFE-44AF-BAF0-A678C8B39DD2}" presName="composite" presStyleCnt="0">
        <dgm:presLayoutVars>
          <dgm:chMax val="1"/>
          <dgm:dir/>
          <dgm:resizeHandles val="exact"/>
        </dgm:presLayoutVars>
      </dgm:prSet>
      <dgm:spPr/>
    </dgm:pt>
    <dgm:pt modelId="{3A8C572A-7FE5-4AAB-9A97-A28AD5EEF074}" type="pres">
      <dgm:prSet presAssocID="{8ADA8962-A6C5-432A-B79B-3F9ADAF75529}" presName="roof" presStyleLbl="dkBgShp" presStyleIdx="0" presStyleCnt="2" custLinFactNeighborX="15860" custLinFactNeighborY="0"/>
      <dgm:spPr/>
    </dgm:pt>
    <dgm:pt modelId="{C2A718F7-EBB6-4EAF-BB57-515E8574E775}" type="pres">
      <dgm:prSet presAssocID="{8ADA8962-A6C5-432A-B79B-3F9ADAF75529}" presName="pillars" presStyleCnt="0"/>
      <dgm:spPr/>
    </dgm:pt>
    <dgm:pt modelId="{865C50AB-4E94-42A2-8F27-F6ECF20ACFE3}" type="pres">
      <dgm:prSet presAssocID="{8ADA8962-A6C5-432A-B79B-3F9ADAF75529}" presName="pillar1" presStyleLbl="node1" presStyleIdx="0" presStyleCnt="3">
        <dgm:presLayoutVars>
          <dgm:bulletEnabled val="1"/>
        </dgm:presLayoutVars>
      </dgm:prSet>
      <dgm:spPr/>
    </dgm:pt>
    <dgm:pt modelId="{C2D03AB6-9459-4870-8A50-05182142BD7A}" type="pres">
      <dgm:prSet presAssocID="{BECF3456-C534-424C-A4EA-5D0D87119438}" presName="pillarX" presStyleLbl="node1" presStyleIdx="1" presStyleCnt="3">
        <dgm:presLayoutVars>
          <dgm:bulletEnabled val="1"/>
        </dgm:presLayoutVars>
      </dgm:prSet>
      <dgm:spPr/>
    </dgm:pt>
    <dgm:pt modelId="{1DD2170B-2C66-4F44-BDAC-5D5DDA8CD901}" type="pres">
      <dgm:prSet presAssocID="{0B6C7759-1EE0-4521-9E1E-B3B1CA2B08F2}" presName="pillarX" presStyleLbl="node1" presStyleIdx="2" presStyleCnt="3">
        <dgm:presLayoutVars>
          <dgm:bulletEnabled val="1"/>
        </dgm:presLayoutVars>
      </dgm:prSet>
      <dgm:spPr/>
    </dgm:pt>
    <dgm:pt modelId="{8F94B34D-F173-4668-90D7-14A54EEA8E14}" type="pres">
      <dgm:prSet presAssocID="{8ADA8962-A6C5-432A-B79B-3F9ADAF75529}" presName="base" presStyleLbl="dkBgShp" presStyleIdx="1" presStyleCnt="2"/>
      <dgm:spPr/>
    </dgm:pt>
  </dgm:ptLst>
  <dgm:cxnLst>
    <dgm:cxn modelId="{8401AE14-818B-406B-B464-4E3F9900F928}" type="presOf" srcId="{F5F68614-B644-4304-8AE8-369D586A00DE}" destId="{865C50AB-4E94-42A2-8F27-F6ECF20ACFE3}" srcOrd="0" destOrd="0" presId="urn:microsoft.com/office/officeart/2005/8/layout/hList3"/>
    <dgm:cxn modelId="{D0F1F51D-A564-472A-86EB-51F163B56D82}" srcId="{8ADA8962-A6C5-432A-B79B-3F9ADAF75529}" destId="{F5F68614-B644-4304-8AE8-369D586A00DE}" srcOrd="0" destOrd="0" parTransId="{55A1960A-381B-498F-A11C-1D9E6D154935}" sibTransId="{70A6E0D1-2778-4665-8A1C-231B1B86DEDD}"/>
    <dgm:cxn modelId="{20FD0640-D344-4B11-AC4C-F028123BBC7E}" type="presOf" srcId="{C0D63AED-AFFE-44AF-BAF0-A678C8B39DD2}" destId="{AFD499F6-DD6A-439B-88E2-9AB6A02AB418}" srcOrd="0" destOrd="0" presId="urn:microsoft.com/office/officeart/2005/8/layout/hList3"/>
    <dgm:cxn modelId="{E1D85044-A1DD-4691-8634-324EF05402E7}" type="presOf" srcId="{8ADA8962-A6C5-432A-B79B-3F9ADAF75529}" destId="{3A8C572A-7FE5-4AAB-9A97-A28AD5EEF074}" srcOrd="0" destOrd="0" presId="urn:microsoft.com/office/officeart/2005/8/layout/hList3"/>
    <dgm:cxn modelId="{9198F646-F6B3-4FD1-9BD1-0069029A582C}" srcId="{8ADA8962-A6C5-432A-B79B-3F9ADAF75529}" destId="{BECF3456-C534-424C-A4EA-5D0D87119438}" srcOrd="1" destOrd="0" parTransId="{3824E715-D168-4FCA-8432-E43568B6B798}" sibTransId="{482DD479-8B02-45DC-92A5-A5B6B2C80F59}"/>
    <dgm:cxn modelId="{2B5B9B4A-F725-414B-8B61-8EED5D0F13E8}" type="presOf" srcId="{BECF3456-C534-424C-A4EA-5D0D87119438}" destId="{C2D03AB6-9459-4870-8A50-05182142BD7A}" srcOrd="0" destOrd="0" presId="urn:microsoft.com/office/officeart/2005/8/layout/hList3"/>
    <dgm:cxn modelId="{AAB41C99-D2E9-4E6F-87E4-8A7161483FD4}" srcId="{8ADA8962-A6C5-432A-B79B-3F9ADAF75529}" destId="{0B6C7759-1EE0-4521-9E1E-B3B1CA2B08F2}" srcOrd="2" destOrd="0" parTransId="{9BA7B962-2BB1-40CF-8D2D-A6D3585BD707}" sibTransId="{D0A7A425-A312-4106-9C2F-7C7E59BFF157}"/>
    <dgm:cxn modelId="{1C75FCA2-57F4-456A-B64E-956A6E7F8C8E}" type="presOf" srcId="{0B6C7759-1EE0-4521-9E1E-B3B1CA2B08F2}" destId="{1DD2170B-2C66-4F44-BDAC-5D5DDA8CD901}" srcOrd="0" destOrd="0" presId="urn:microsoft.com/office/officeart/2005/8/layout/hList3"/>
    <dgm:cxn modelId="{FDDB31ED-F2A0-4A03-AEB6-FDFD554C53DB}" srcId="{C0D63AED-AFFE-44AF-BAF0-A678C8B39DD2}" destId="{8ADA8962-A6C5-432A-B79B-3F9ADAF75529}" srcOrd="0" destOrd="0" parTransId="{25982C52-B660-40BC-B1A4-CFA8A9B47D0E}" sibTransId="{8D151914-6F39-4946-B552-C6BCBF5E2535}"/>
    <dgm:cxn modelId="{8C825E25-073F-4E2C-8B16-34DDF7F3FD42}" type="presParOf" srcId="{AFD499F6-DD6A-439B-88E2-9AB6A02AB418}" destId="{3A8C572A-7FE5-4AAB-9A97-A28AD5EEF074}" srcOrd="0" destOrd="0" presId="urn:microsoft.com/office/officeart/2005/8/layout/hList3"/>
    <dgm:cxn modelId="{7DA74195-75C4-4E56-A808-B9A4E5119397}" type="presParOf" srcId="{AFD499F6-DD6A-439B-88E2-9AB6A02AB418}" destId="{C2A718F7-EBB6-4EAF-BB57-515E8574E775}" srcOrd="1" destOrd="0" presId="urn:microsoft.com/office/officeart/2005/8/layout/hList3"/>
    <dgm:cxn modelId="{EBD3F2BD-C4FC-4EBF-9831-1CECDDD56DAC}" type="presParOf" srcId="{C2A718F7-EBB6-4EAF-BB57-515E8574E775}" destId="{865C50AB-4E94-42A2-8F27-F6ECF20ACFE3}" srcOrd="0" destOrd="0" presId="urn:microsoft.com/office/officeart/2005/8/layout/hList3"/>
    <dgm:cxn modelId="{56CA3367-558C-43C3-BA0A-30E3955DA39A}" type="presParOf" srcId="{C2A718F7-EBB6-4EAF-BB57-515E8574E775}" destId="{C2D03AB6-9459-4870-8A50-05182142BD7A}" srcOrd="1" destOrd="0" presId="urn:microsoft.com/office/officeart/2005/8/layout/hList3"/>
    <dgm:cxn modelId="{C311581E-7831-4B1C-8571-949D5FB0819F}" type="presParOf" srcId="{C2A718F7-EBB6-4EAF-BB57-515E8574E775}" destId="{1DD2170B-2C66-4F44-BDAC-5D5DDA8CD901}" srcOrd="2" destOrd="0" presId="urn:microsoft.com/office/officeart/2005/8/layout/hList3"/>
    <dgm:cxn modelId="{4E673300-71FA-42B0-98A2-9CD46C85A70A}" type="presParOf" srcId="{AFD499F6-DD6A-439B-88E2-9AB6A02AB418}" destId="{8F94B34D-F173-4668-90D7-14A54EEA8E14}"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813B9B-3FB6-411C-A869-0A2090A3D39E}" type="doc">
      <dgm:prSet loTypeId="urn:microsoft.com/office/officeart/2005/8/layout/vProcess5" loCatId="process" qsTypeId="urn:microsoft.com/office/officeart/2005/8/quickstyle/simple1" qsCatId="simple" csTypeId="urn:microsoft.com/office/officeart/2005/8/colors/accent2_2" csCatId="accent2"/>
      <dgm:spPr/>
      <dgm:t>
        <a:bodyPr/>
        <a:lstStyle/>
        <a:p>
          <a:endParaRPr lang="en-US"/>
        </a:p>
      </dgm:t>
    </dgm:pt>
    <dgm:pt modelId="{F83171ED-6E3E-447B-9820-24CFF9959FD9}">
      <dgm:prSet/>
      <dgm:spPr/>
      <dgm:t>
        <a:bodyPr/>
        <a:lstStyle/>
        <a:p>
          <a:r>
            <a:rPr lang="en-US" b="0" i="0"/>
            <a:t>To make the switch to a modern user interface, you need to focus on the following:</a:t>
          </a:r>
          <a:endParaRPr lang="en-US"/>
        </a:p>
      </dgm:t>
    </dgm:pt>
    <dgm:pt modelId="{3BB40985-647A-4B48-BB45-A49060660CBB}" type="parTrans" cxnId="{691B1F71-FCAF-44FA-8CDD-CA415D3217FA}">
      <dgm:prSet/>
      <dgm:spPr/>
      <dgm:t>
        <a:bodyPr/>
        <a:lstStyle/>
        <a:p>
          <a:endParaRPr lang="en-US"/>
        </a:p>
      </dgm:t>
    </dgm:pt>
    <dgm:pt modelId="{FF3EF07C-31DC-4B40-ACD5-016CB21483E8}" type="sibTrans" cxnId="{691B1F71-FCAF-44FA-8CDD-CA415D3217FA}">
      <dgm:prSet/>
      <dgm:spPr/>
      <dgm:t>
        <a:bodyPr/>
        <a:lstStyle/>
        <a:p>
          <a:endParaRPr lang="en-US"/>
        </a:p>
      </dgm:t>
    </dgm:pt>
    <dgm:pt modelId="{6EBFD75F-07DD-417E-A850-7ACBB0C9367D}">
      <dgm:prSet/>
      <dgm:spPr/>
      <dgm:t>
        <a:bodyPr/>
        <a:lstStyle/>
        <a:p>
          <a:r>
            <a:rPr lang="en-US" b="0" i="0"/>
            <a:t>Transitioning your </a:t>
          </a:r>
          <a:r>
            <a:rPr lang="en-US" b="1" i="0"/>
            <a:t>lists and libraries</a:t>
          </a:r>
          <a:r>
            <a:rPr lang="en-US" b="0" i="0"/>
            <a:t> to use the modern user interface (also referred to as the modern list and library experience)</a:t>
          </a:r>
          <a:endParaRPr lang="en-US"/>
        </a:p>
      </dgm:t>
    </dgm:pt>
    <dgm:pt modelId="{CD225556-2C7F-4157-B00B-1432A45F3BC2}" type="parTrans" cxnId="{0F1B5BAF-AB9A-470A-976B-B658E293F709}">
      <dgm:prSet/>
      <dgm:spPr/>
      <dgm:t>
        <a:bodyPr/>
        <a:lstStyle/>
        <a:p>
          <a:endParaRPr lang="en-US"/>
        </a:p>
      </dgm:t>
    </dgm:pt>
    <dgm:pt modelId="{BD3C861E-2FFD-4D17-BA53-6DB592137FB3}" type="sibTrans" cxnId="{0F1B5BAF-AB9A-470A-976B-B658E293F709}">
      <dgm:prSet/>
      <dgm:spPr/>
      <dgm:t>
        <a:bodyPr/>
        <a:lstStyle/>
        <a:p>
          <a:endParaRPr lang="en-US"/>
        </a:p>
      </dgm:t>
    </dgm:pt>
    <dgm:pt modelId="{ECBAB284-036B-4F90-80FA-EFBEA739C799}">
      <dgm:prSet/>
      <dgm:spPr/>
      <dgm:t>
        <a:bodyPr/>
        <a:lstStyle/>
        <a:p>
          <a:r>
            <a:rPr lang="en-US" b="0" i="0"/>
            <a:t>Transforming your </a:t>
          </a:r>
          <a:r>
            <a:rPr lang="en-US" b="1" i="0"/>
            <a:t>site pages</a:t>
          </a:r>
          <a:r>
            <a:rPr lang="en-US" b="0" i="0"/>
            <a:t> from classic wiki and web part pages into modern pages</a:t>
          </a:r>
          <a:endParaRPr lang="en-US"/>
        </a:p>
      </dgm:t>
    </dgm:pt>
    <dgm:pt modelId="{21B19EC5-48BF-4C18-BA35-5A8AD5301A46}" type="parTrans" cxnId="{E248AC6A-36E6-4EBE-9493-3DE3762A34F0}">
      <dgm:prSet/>
      <dgm:spPr/>
      <dgm:t>
        <a:bodyPr/>
        <a:lstStyle/>
        <a:p>
          <a:endParaRPr lang="en-US"/>
        </a:p>
      </dgm:t>
    </dgm:pt>
    <dgm:pt modelId="{32ED550A-4F27-4CBA-9251-68C1F8FB7F29}" type="sibTrans" cxnId="{E248AC6A-36E6-4EBE-9493-3DE3762A34F0}">
      <dgm:prSet/>
      <dgm:spPr/>
      <dgm:t>
        <a:bodyPr/>
        <a:lstStyle/>
        <a:p>
          <a:endParaRPr lang="en-US"/>
        </a:p>
      </dgm:t>
    </dgm:pt>
    <dgm:pt modelId="{D7C30626-C9EB-4F78-8295-D1AFA5579336}" type="pres">
      <dgm:prSet presAssocID="{AF813B9B-3FB6-411C-A869-0A2090A3D39E}" presName="outerComposite" presStyleCnt="0">
        <dgm:presLayoutVars>
          <dgm:chMax val="5"/>
          <dgm:dir/>
          <dgm:resizeHandles val="exact"/>
        </dgm:presLayoutVars>
      </dgm:prSet>
      <dgm:spPr/>
    </dgm:pt>
    <dgm:pt modelId="{1F9F588B-CD41-444C-9CFB-E3791C0B7703}" type="pres">
      <dgm:prSet presAssocID="{AF813B9B-3FB6-411C-A869-0A2090A3D39E}" presName="dummyMaxCanvas" presStyleCnt="0">
        <dgm:presLayoutVars/>
      </dgm:prSet>
      <dgm:spPr/>
    </dgm:pt>
    <dgm:pt modelId="{05D51D8B-979F-4D35-995F-E3A6FAB458EA}" type="pres">
      <dgm:prSet presAssocID="{AF813B9B-3FB6-411C-A869-0A2090A3D39E}" presName="ThreeNodes_1" presStyleLbl="node1" presStyleIdx="0" presStyleCnt="3">
        <dgm:presLayoutVars>
          <dgm:bulletEnabled val="1"/>
        </dgm:presLayoutVars>
      </dgm:prSet>
      <dgm:spPr/>
    </dgm:pt>
    <dgm:pt modelId="{85F6B951-9488-4F96-B23F-845C4052A87A}" type="pres">
      <dgm:prSet presAssocID="{AF813B9B-3FB6-411C-A869-0A2090A3D39E}" presName="ThreeNodes_2" presStyleLbl="node1" presStyleIdx="1" presStyleCnt="3">
        <dgm:presLayoutVars>
          <dgm:bulletEnabled val="1"/>
        </dgm:presLayoutVars>
      </dgm:prSet>
      <dgm:spPr/>
    </dgm:pt>
    <dgm:pt modelId="{DAE0D73D-4D0D-4456-9B00-8F6B5003968C}" type="pres">
      <dgm:prSet presAssocID="{AF813B9B-3FB6-411C-A869-0A2090A3D39E}" presName="ThreeNodes_3" presStyleLbl="node1" presStyleIdx="2" presStyleCnt="3">
        <dgm:presLayoutVars>
          <dgm:bulletEnabled val="1"/>
        </dgm:presLayoutVars>
      </dgm:prSet>
      <dgm:spPr/>
    </dgm:pt>
    <dgm:pt modelId="{099664C5-7204-4EEA-B420-2F87482FC2B6}" type="pres">
      <dgm:prSet presAssocID="{AF813B9B-3FB6-411C-A869-0A2090A3D39E}" presName="ThreeConn_1-2" presStyleLbl="fgAccFollowNode1" presStyleIdx="0" presStyleCnt="2">
        <dgm:presLayoutVars>
          <dgm:bulletEnabled val="1"/>
        </dgm:presLayoutVars>
      </dgm:prSet>
      <dgm:spPr/>
    </dgm:pt>
    <dgm:pt modelId="{1057DA33-D6E3-4F3E-995E-C4D01F241A60}" type="pres">
      <dgm:prSet presAssocID="{AF813B9B-3FB6-411C-A869-0A2090A3D39E}" presName="ThreeConn_2-3" presStyleLbl="fgAccFollowNode1" presStyleIdx="1" presStyleCnt="2">
        <dgm:presLayoutVars>
          <dgm:bulletEnabled val="1"/>
        </dgm:presLayoutVars>
      </dgm:prSet>
      <dgm:spPr/>
    </dgm:pt>
    <dgm:pt modelId="{FA751075-B43A-4B3B-931C-C8D687586012}" type="pres">
      <dgm:prSet presAssocID="{AF813B9B-3FB6-411C-A869-0A2090A3D39E}" presName="ThreeNodes_1_text" presStyleLbl="node1" presStyleIdx="2" presStyleCnt="3">
        <dgm:presLayoutVars>
          <dgm:bulletEnabled val="1"/>
        </dgm:presLayoutVars>
      </dgm:prSet>
      <dgm:spPr/>
    </dgm:pt>
    <dgm:pt modelId="{068D48A3-D9F1-4EC0-9EF5-2F62777017CB}" type="pres">
      <dgm:prSet presAssocID="{AF813B9B-3FB6-411C-A869-0A2090A3D39E}" presName="ThreeNodes_2_text" presStyleLbl="node1" presStyleIdx="2" presStyleCnt="3">
        <dgm:presLayoutVars>
          <dgm:bulletEnabled val="1"/>
        </dgm:presLayoutVars>
      </dgm:prSet>
      <dgm:spPr/>
    </dgm:pt>
    <dgm:pt modelId="{6F10BD7F-F4B0-4B06-B858-5648EB0DDBFB}" type="pres">
      <dgm:prSet presAssocID="{AF813B9B-3FB6-411C-A869-0A2090A3D39E}" presName="ThreeNodes_3_text" presStyleLbl="node1" presStyleIdx="2" presStyleCnt="3">
        <dgm:presLayoutVars>
          <dgm:bulletEnabled val="1"/>
        </dgm:presLayoutVars>
      </dgm:prSet>
      <dgm:spPr/>
    </dgm:pt>
  </dgm:ptLst>
  <dgm:cxnLst>
    <dgm:cxn modelId="{E248AC6A-36E6-4EBE-9493-3DE3762A34F0}" srcId="{AF813B9B-3FB6-411C-A869-0A2090A3D39E}" destId="{ECBAB284-036B-4F90-80FA-EFBEA739C799}" srcOrd="2" destOrd="0" parTransId="{21B19EC5-48BF-4C18-BA35-5A8AD5301A46}" sibTransId="{32ED550A-4F27-4CBA-9251-68C1F8FB7F29}"/>
    <dgm:cxn modelId="{36AC656B-898F-400C-8AF1-2295052837BB}" type="presOf" srcId="{ECBAB284-036B-4F90-80FA-EFBEA739C799}" destId="{DAE0D73D-4D0D-4456-9B00-8F6B5003968C}" srcOrd="0" destOrd="0" presId="urn:microsoft.com/office/officeart/2005/8/layout/vProcess5"/>
    <dgm:cxn modelId="{1E2B4F70-FBAF-4B44-B2CD-BA6AF06B56C7}" type="presOf" srcId="{6EBFD75F-07DD-417E-A850-7ACBB0C9367D}" destId="{85F6B951-9488-4F96-B23F-845C4052A87A}" srcOrd="0" destOrd="0" presId="urn:microsoft.com/office/officeart/2005/8/layout/vProcess5"/>
    <dgm:cxn modelId="{691B1F71-FCAF-44FA-8CDD-CA415D3217FA}" srcId="{AF813B9B-3FB6-411C-A869-0A2090A3D39E}" destId="{F83171ED-6E3E-447B-9820-24CFF9959FD9}" srcOrd="0" destOrd="0" parTransId="{3BB40985-647A-4B48-BB45-A49060660CBB}" sibTransId="{FF3EF07C-31DC-4B40-ACD5-016CB21483E8}"/>
    <dgm:cxn modelId="{9A6B0688-AA3E-4E6C-922F-0553BF95BE7D}" type="presOf" srcId="{BD3C861E-2FFD-4D17-BA53-6DB592137FB3}" destId="{1057DA33-D6E3-4F3E-995E-C4D01F241A60}" srcOrd="0" destOrd="0" presId="urn:microsoft.com/office/officeart/2005/8/layout/vProcess5"/>
    <dgm:cxn modelId="{F56E838E-361F-426F-967C-64981F7C8085}" type="presOf" srcId="{F83171ED-6E3E-447B-9820-24CFF9959FD9}" destId="{05D51D8B-979F-4D35-995F-E3A6FAB458EA}" srcOrd="0" destOrd="0" presId="urn:microsoft.com/office/officeart/2005/8/layout/vProcess5"/>
    <dgm:cxn modelId="{B496DD93-9320-403E-9F82-A19F435501C9}" type="presOf" srcId="{AF813B9B-3FB6-411C-A869-0A2090A3D39E}" destId="{D7C30626-C9EB-4F78-8295-D1AFA5579336}" srcOrd="0" destOrd="0" presId="urn:microsoft.com/office/officeart/2005/8/layout/vProcess5"/>
    <dgm:cxn modelId="{48F15B9D-30B5-48DE-BABF-92121BACAE3A}" type="presOf" srcId="{ECBAB284-036B-4F90-80FA-EFBEA739C799}" destId="{6F10BD7F-F4B0-4B06-B858-5648EB0DDBFB}" srcOrd="1" destOrd="0" presId="urn:microsoft.com/office/officeart/2005/8/layout/vProcess5"/>
    <dgm:cxn modelId="{7BADE69E-E7C3-4E63-8DDE-54DB4B7DCF17}" type="presOf" srcId="{FF3EF07C-31DC-4B40-ACD5-016CB21483E8}" destId="{099664C5-7204-4EEA-B420-2F87482FC2B6}" srcOrd="0" destOrd="0" presId="urn:microsoft.com/office/officeart/2005/8/layout/vProcess5"/>
    <dgm:cxn modelId="{0F1B5BAF-AB9A-470A-976B-B658E293F709}" srcId="{AF813B9B-3FB6-411C-A869-0A2090A3D39E}" destId="{6EBFD75F-07DD-417E-A850-7ACBB0C9367D}" srcOrd="1" destOrd="0" parTransId="{CD225556-2C7F-4157-B00B-1432A45F3BC2}" sibTransId="{BD3C861E-2FFD-4D17-BA53-6DB592137FB3}"/>
    <dgm:cxn modelId="{3A142ED4-B9AF-4D10-99F6-D01C5051A82F}" type="presOf" srcId="{6EBFD75F-07DD-417E-A850-7ACBB0C9367D}" destId="{068D48A3-D9F1-4EC0-9EF5-2F62777017CB}" srcOrd="1" destOrd="0" presId="urn:microsoft.com/office/officeart/2005/8/layout/vProcess5"/>
    <dgm:cxn modelId="{209F9BFA-129B-4B61-877C-9436438F2360}" type="presOf" srcId="{F83171ED-6E3E-447B-9820-24CFF9959FD9}" destId="{FA751075-B43A-4B3B-931C-C8D687586012}" srcOrd="1" destOrd="0" presId="urn:microsoft.com/office/officeart/2005/8/layout/vProcess5"/>
    <dgm:cxn modelId="{C3BB8372-35FA-4211-B120-BEC688343408}" type="presParOf" srcId="{D7C30626-C9EB-4F78-8295-D1AFA5579336}" destId="{1F9F588B-CD41-444C-9CFB-E3791C0B7703}" srcOrd="0" destOrd="0" presId="urn:microsoft.com/office/officeart/2005/8/layout/vProcess5"/>
    <dgm:cxn modelId="{B9EC187C-43CB-4DC3-95CC-C5F3E251AC27}" type="presParOf" srcId="{D7C30626-C9EB-4F78-8295-D1AFA5579336}" destId="{05D51D8B-979F-4D35-995F-E3A6FAB458EA}" srcOrd="1" destOrd="0" presId="urn:microsoft.com/office/officeart/2005/8/layout/vProcess5"/>
    <dgm:cxn modelId="{11CA3342-373E-4B0B-AF5E-60756A93A866}" type="presParOf" srcId="{D7C30626-C9EB-4F78-8295-D1AFA5579336}" destId="{85F6B951-9488-4F96-B23F-845C4052A87A}" srcOrd="2" destOrd="0" presId="urn:microsoft.com/office/officeart/2005/8/layout/vProcess5"/>
    <dgm:cxn modelId="{FA3A6030-281F-4767-85CB-BB2F46917831}" type="presParOf" srcId="{D7C30626-C9EB-4F78-8295-D1AFA5579336}" destId="{DAE0D73D-4D0D-4456-9B00-8F6B5003968C}" srcOrd="3" destOrd="0" presId="urn:microsoft.com/office/officeart/2005/8/layout/vProcess5"/>
    <dgm:cxn modelId="{319D07D8-7EC6-4435-BC11-CAB1DD1271FB}" type="presParOf" srcId="{D7C30626-C9EB-4F78-8295-D1AFA5579336}" destId="{099664C5-7204-4EEA-B420-2F87482FC2B6}" srcOrd="4" destOrd="0" presId="urn:microsoft.com/office/officeart/2005/8/layout/vProcess5"/>
    <dgm:cxn modelId="{051F5C76-462C-47F0-B7EA-F7127EE93077}" type="presParOf" srcId="{D7C30626-C9EB-4F78-8295-D1AFA5579336}" destId="{1057DA33-D6E3-4F3E-995E-C4D01F241A60}" srcOrd="5" destOrd="0" presId="urn:microsoft.com/office/officeart/2005/8/layout/vProcess5"/>
    <dgm:cxn modelId="{A7D63AA2-DD14-48A0-9529-8FE511866BB8}" type="presParOf" srcId="{D7C30626-C9EB-4F78-8295-D1AFA5579336}" destId="{FA751075-B43A-4B3B-931C-C8D687586012}" srcOrd="6" destOrd="0" presId="urn:microsoft.com/office/officeart/2005/8/layout/vProcess5"/>
    <dgm:cxn modelId="{4BC07213-2907-4F0D-B24C-3FF0A8C1DD96}" type="presParOf" srcId="{D7C30626-C9EB-4F78-8295-D1AFA5579336}" destId="{068D48A3-D9F1-4EC0-9EF5-2F62777017CB}" srcOrd="7" destOrd="0" presId="urn:microsoft.com/office/officeart/2005/8/layout/vProcess5"/>
    <dgm:cxn modelId="{504FE899-40F9-4A50-B1A3-FBEC02521888}" type="presParOf" srcId="{D7C30626-C9EB-4F78-8295-D1AFA5579336}" destId="{6F10BD7F-F4B0-4B06-B858-5648EB0DDBFB}"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6ECEF3-94BE-4501-A96A-DF5D8FE54084}" type="doc">
      <dgm:prSet loTypeId="urn:microsoft.com/office/officeart/2016/7/layout/ChevronBlockProcess" loCatId="process" qsTypeId="urn:microsoft.com/office/officeart/2005/8/quickstyle/simple1" qsCatId="simple" csTypeId="urn:microsoft.com/office/officeart/2005/8/colors/accent1_2" csCatId="accent1"/>
      <dgm:spPr/>
      <dgm:t>
        <a:bodyPr/>
        <a:lstStyle/>
        <a:p>
          <a:endParaRPr lang="en-US"/>
        </a:p>
      </dgm:t>
    </dgm:pt>
    <dgm:pt modelId="{D1B75505-80CF-456C-93E0-F1518D477100}">
      <dgm:prSet/>
      <dgm:spPr/>
      <dgm:t>
        <a:bodyPr/>
        <a:lstStyle/>
        <a:p>
          <a:r>
            <a:rPr lang="en-US"/>
            <a:t>Replace</a:t>
          </a:r>
        </a:p>
      </dgm:t>
    </dgm:pt>
    <dgm:pt modelId="{8547BE52-7972-4738-A702-848628A2971C}" type="parTrans" cxnId="{CAE1606C-5312-48AC-9564-12B16BD32713}">
      <dgm:prSet/>
      <dgm:spPr/>
      <dgm:t>
        <a:bodyPr/>
        <a:lstStyle/>
        <a:p>
          <a:endParaRPr lang="en-US"/>
        </a:p>
      </dgm:t>
    </dgm:pt>
    <dgm:pt modelId="{7B1C3E0F-3F70-498D-8EA2-D7F825712851}" type="sibTrans" cxnId="{CAE1606C-5312-48AC-9564-12B16BD32713}">
      <dgm:prSet/>
      <dgm:spPr/>
      <dgm:t>
        <a:bodyPr/>
        <a:lstStyle/>
        <a:p>
          <a:endParaRPr lang="en-US"/>
        </a:p>
      </dgm:t>
    </dgm:pt>
    <dgm:pt modelId="{091E3850-06E5-4BC6-BFB7-908BE2958FE0}">
      <dgm:prSet/>
      <dgm:spPr/>
      <dgm:t>
        <a:bodyPr/>
        <a:lstStyle/>
        <a:p>
          <a:r>
            <a:rPr lang="en-US"/>
            <a:t>Replace incompatible customizations with equivalents that work in a modern user interface. Following are some samples. For more information, see Modernize customizations.</a:t>
          </a:r>
        </a:p>
      </dgm:t>
    </dgm:pt>
    <dgm:pt modelId="{28AA6FF8-573A-45FA-AE19-4E58874D5F92}" type="parTrans" cxnId="{A186F53D-81CE-44AD-BA43-43ED86D1F43B}">
      <dgm:prSet/>
      <dgm:spPr/>
      <dgm:t>
        <a:bodyPr/>
        <a:lstStyle/>
        <a:p>
          <a:endParaRPr lang="en-US"/>
        </a:p>
      </dgm:t>
    </dgm:pt>
    <dgm:pt modelId="{3C1DB15F-FACB-4042-9E2B-EB0208BF2B43}" type="sibTrans" cxnId="{A186F53D-81CE-44AD-BA43-43ED86D1F43B}">
      <dgm:prSet/>
      <dgm:spPr/>
      <dgm:t>
        <a:bodyPr/>
        <a:lstStyle/>
        <a:p>
          <a:endParaRPr lang="en-US"/>
        </a:p>
      </dgm:t>
    </dgm:pt>
    <dgm:pt modelId="{044A0317-8C5F-48D6-8212-D4BDDE2501B5}">
      <dgm:prSet/>
      <dgm:spPr/>
      <dgm:t>
        <a:bodyPr/>
        <a:lstStyle/>
        <a:p>
          <a:r>
            <a:rPr lang="en-US" dirty="0"/>
            <a:t>Replace</a:t>
          </a:r>
        </a:p>
      </dgm:t>
    </dgm:pt>
    <dgm:pt modelId="{CFADED94-8A18-43CB-A4EE-D6607681D891}" type="parTrans" cxnId="{6916C57D-4C2D-4458-BAD0-EA1909AA3621}">
      <dgm:prSet/>
      <dgm:spPr/>
      <dgm:t>
        <a:bodyPr/>
        <a:lstStyle/>
        <a:p>
          <a:endParaRPr lang="en-US"/>
        </a:p>
      </dgm:t>
    </dgm:pt>
    <dgm:pt modelId="{B02A03FB-57FB-416E-9345-C3C3B8323795}" type="sibTrans" cxnId="{6916C57D-4C2D-4458-BAD0-EA1909AA3621}">
      <dgm:prSet/>
      <dgm:spPr/>
      <dgm:t>
        <a:bodyPr/>
        <a:lstStyle/>
        <a:p>
          <a:endParaRPr lang="en-US"/>
        </a:p>
      </dgm:t>
    </dgm:pt>
    <dgm:pt modelId="{5AAFF50B-DDA5-473E-ADE2-39D99400687B}">
      <dgm:prSet/>
      <dgm:spPr/>
      <dgm:t>
        <a:bodyPr/>
        <a:lstStyle/>
        <a:p>
          <a:r>
            <a:rPr lang="en-US"/>
            <a:t>Replace JSLink with a column formatter or with a SharePoint Framework Field Customizer extension.</a:t>
          </a:r>
        </a:p>
      </dgm:t>
    </dgm:pt>
    <dgm:pt modelId="{3F368436-C80D-4DE5-96FA-8918AD110246}" type="parTrans" cxnId="{C666FCC8-39E9-4A21-B976-CDFA341FC6C8}">
      <dgm:prSet/>
      <dgm:spPr/>
      <dgm:t>
        <a:bodyPr/>
        <a:lstStyle/>
        <a:p>
          <a:endParaRPr lang="en-US"/>
        </a:p>
      </dgm:t>
    </dgm:pt>
    <dgm:pt modelId="{2EEEB2F6-D8EF-4898-9F15-81FF28A27615}" type="sibTrans" cxnId="{C666FCC8-39E9-4A21-B976-CDFA341FC6C8}">
      <dgm:prSet/>
      <dgm:spPr/>
      <dgm:t>
        <a:bodyPr/>
        <a:lstStyle/>
        <a:p>
          <a:endParaRPr lang="en-US"/>
        </a:p>
      </dgm:t>
    </dgm:pt>
    <dgm:pt modelId="{8E596AE7-2E95-49F1-A196-55981327FACA}">
      <dgm:prSet/>
      <dgm:spPr/>
      <dgm:t>
        <a:bodyPr/>
        <a:lstStyle/>
        <a:p>
          <a:r>
            <a:rPr lang="en-US"/>
            <a:t>Replace</a:t>
          </a:r>
        </a:p>
      </dgm:t>
    </dgm:pt>
    <dgm:pt modelId="{D16949CA-DCD5-4FBC-A83D-AEAA8EEEF31F}" type="parTrans" cxnId="{75FF1F90-0BB1-427B-8ED4-BF195345FA0A}">
      <dgm:prSet/>
      <dgm:spPr/>
      <dgm:t>
        <a:bodyPr/>
        <a:lstStyle/>
        <a:p>
          <a:endParaRPr lang="en-US"/>
        </a:p>
      </dgm:t>
    </dgm:pt>
    <dgm:pt modelId="{1F89F666-A430-49FF-83A9-465838EB981B}" type="sibTrans" cxnId="{75FF1F90-0BB1-427B-8ED4-BF195345FA0A}">
      <dgm:prSet/>
      <dgm:spPr/>
      <dgm:t>
        <a:bodyPr/>
        <a:lstStyle/>
        <a:p>
          <a:endParaRPr lang="en-US"/>
        </a:p>
      </dgm:t>
    </dgm:pt>
    <dgm:pt modelId="{63103C09-A45F-4B85-8489-130BFFA8B738}">
      <dgm:prSet/>
      <dgm:spPr/>
      <dgm:t>
        <a:bodyPr/>
        <a:lstStyle/>
        <a:p>
          <a:r>
            <a:rPr lang="en-US"/>
            <a:t>Replace existing first-party web parts with SharePoint Framework web parts in case there's no out-of-the-box modern web part available that provides similar capabilities.</a:t>
          </a:r>
        </a:p>
      </dgm:t>
    </dgm:pt>
    <dgm:pt modelId="{E48E3215-EBDC-47CA-A069-133E873DBEC5}" type="parTrans" cxnId="{94D0D4D8-88A5-4FB1-A934-D7A44D352670}">
      <dgm:prSet/>
      <dgm:spPr/>
      <dgm:t>
        <a:bodyPr/>
        <a:lstStyle/>
        <a:p>
          <a:endParaRPr lang="en-US"/>
        </a:p>
      </dgm:t>
    </dgm:pt>
    <dgm:pt modelId="{8692351F-094E-41D6-B4FB-3BAD63437F95}" type="sibTrans" cxnId="{94D0D4D8-88A5-4FB1-A934-D7A44D352670}">
      <dgm:prSet/>
      <dgm:spPr/>
      <dgm:t>
        <a:bodyPr/>
        <a:lstStyle/>
        <a:p>
          <a:endParaRPr lang="en-US"/>
        </a:p>
      </dgm:t>
    </dgm:pt>
    <dgm:pt modelId="{EF6C124A-C32C-4D88-B6DD-3CDEFFC55618}">
      <dgm:prSet/>
      <dgm:spPr/>
      <dgm:t>
        <a:bodyPr/>
        <a:lstStyle/>
        <a:p>
          <a:r>
            <a:rPr lang="en-US"/>
            <a:t>Replace</a:t>
          </a:r>
        </a:p>
      </dgm:t>
    </dgm:pt>
    <dgm:pt modelId="{C7896134-5B77-4766-AB63-1971B4B77EA7}" type="parTrans" cxnId="{702F631D-2E46-4D60-A0D5-250B2E51BE58}">
      <dgm:prSet/>
      <dgm:spPr/>
      <dgm:t>
        <a:bodyPr/>
        <a:lstStyle/>
        <a:p>
          <a:endParaRPr lang="en-US"/>
        </a:p>
      </dgm:t>
    </dgm:pt>
    <dgm:pt modelId="{69252387-DBCF-423A-9B51-96DE1950F2B9}" type="sibTrans" cxnId="{702F631D-2E46-4D60-A0D5-250B2E51BE58}">
      <dgm:prSet/>
      <dgm:spPr/>
      <dgm:t>
        <a:bodyPr/>
        <a:lstStyle/>
        <a:p>
          <a:endParaRPr lang="en-US"/>
        </a:p>
      </dgm:t>
    </dgm:pt>
    <dgm:pt modelId="{B038075F-7899-47D6-958C-0F127091C812}">
      <dgm:prSet/>
      <dgm:spPr/>
      <dgm:t>
        <a:bodyPr/>
        <a:lstStyle/>
        <a:p>
          <a:r>
            <a:rPr lang="en-US"/>
            <a:t>Replace JavaScript embedding via user custom actions with a SharePoint Framework Application Customizer extension.</a:t>
          </a:r>
        </a:p>
      </dgm:t>
    </dgm:pt>
    <dgm:pt modelId="{9680546A-40C8-49B5-AB72-98369DB6B14E}" type="parTrans" cxnId="{59CEC3E6-AB70-4ED2-8C7B-B7E914B6FAEB}">
      <dgm:prSet/>
      <dgm:spPr/>
      <dgm:t>
        <a:bodyPr/>
        <a:lstStyle/>
        <a:p>
          <a:endParaRPr lang="en-US"/>
        </a:p>
      </dgm:t>
    </dgm:pt>
    <dgm:pt modelId="{E7EFDE69-0A83-4599-8428-6A61088BF957}" type="sibTrans" cxnId="{59CEC3E6-AB70-4ED2-8C7B-B7E914B6FAEB}">
      <dgm:prSet/>
      <dgm:spPr/>
      <dgm:t>
        <a:bodyPr/>
        <a:lstStyle/>
        <a:p>
          <a:endParaRPr lang="en-US"/>
        </a:p>
      </dgm:t>
    </dgm:pt>
    <dgm:pt modelId="{6004ADA6-DB7F-4C41-95AD-0F156A9DDC2F}">
      <dgm:prSet/>
      <dgm:spPr/>
      <dgm:t>
        <a:bodyPr/>
        <a:lstStyle/>
        <a:p>
          <a:r>
            <a:rPr lang="en-US"/>
            <a:t>Replace</a:t>
          </a:r>
        </a:p>
      </dgm:t>
    </dgm:pt>
    <dgm:pt modelId="{DA4FA316-53BF-4F08-8B5A-B1666EDE3CDB}" type="parTrans" cxnId="{6FA3C8FA-8775-4ECC-A99F-359195455E3B}">
      <dgm:prSet/>
      <dgm:spPr/>
      <dgm:t>
        <a:bodyPr/>
        <a:lstStyle/>
        <a:p>
          <a:endParaRPr lang="en-US"/>
        </a:p>
      </dgm:t>
    </dgm:pt>
    <dgm:pt modelId="{91F437B8-0118-40CC-B531-E9116D6D2F58}" type="sibTrans" cxnId="{6FA3C8FA-8775-4ECC-A99F-359195455E3B}">
      <dgm:prSet/>
      <dgm:spPr/>
      <dgm:t>
        <a:bodyPr/>
        <a:lstStyle/>
        <a:p>
          <a:endParaRPr lang="en-US"/>
        </a:p>
      </dgm:t>
    </dgm:pt>
    <dgm:pt modelId="{90EE1DC4-1CD8-4C89-86DB-263B197DBF5C}">
      <dgm:prSet/>
      <dgm:spPr/>
      <dgm:t>
        <a:bodyPr/>
        <a:lstStyle/>
        <a:p>
          <a:r>
            <a:rPr lang="en-US"/>
            <a:t>Replace list commands (user custom actions) with SharePoint Framework ListView Command Set extensions.</a:t>
          </a:r>
        </a:p>
      </dgm:t>
    </dgm:pt>
    <dgm:pt modelId="{710B80BD-A359-4533-AC63-33024C829E6A}" type="parTrans" cxnId="{CC6789AA-F54A-4D86-9151-7FA30B203DAF}">
      <dgm:prSet/>
      <dgm:spPr/>
      <dgm:t>
        <a:bodyPr/>
        <a:lstStyle/>
        <a:p>
          <a:endParaRPr lang="en-US"/>
        </a:p>
      </dgm:t>
    </dgm:pt>
    <dgm:pt modelId="{1E8363CA-7DE0-467C-9FCC-17023B0CD34A}" type="sibTrans" cxnId="{CC6789AA-F54A-4D86-9151-7FA30B203DAF}">
      <dgm:prSet/>
      <dgm:spPr/>
      <dgm:t>
        <a:bodyPr/>
        <a:lstStyle/>
        <a:p>
          <a:endParaRPr lang="en-US"/>
        </a:p>
      </dgm:t>
    </dgm:pt>
    <dgm:pt modelId="{3A95F6E9-915C-4F4E-B8FC-ECF4A082F705}" type="pres">
      <dgm:prSet presAssocID="{2C6ECEF3-94BE-4501-A96A-DF5D8FE54084}" presName="Name0" presStyleCnt="0">
        <dgm:presLayoutVars>
          <dgm:dir/>
          <dgm:animLvl val="lvl"/>
          <dgm:resizeHandles val="exact"/>
        </dgm:presLayoutVars>
      </dgm:prSet>
      <dgm:spPr/>
    </dgm:pt>
    <dgm:pt modelId="{89EC8810-E1AC-4805-8B19-F052BE4566E3}" type="pres">
      <dgm:prSet presAssocID="{D1B75505-80CF-456C-93E0-F1518D477100}" presName="composite" presStyleCnt="0"/>
      <dgm:spPr/>
    </dgm:pt>
    <dgm:pt modelId="{A3ED7F87-7B82-4AD4-BE08-CACBB268E7C1}" type="pres">
      <dgm:prSet presAssocID="{D1B75505-80CF-456C-93E0-F1518D477100}" presName="parTx" presStyleLbl="alignNode1" presStyleIdx="0" presStyleCnt="5">
        <dgm:presLayoutVars>
          <dgm:chMax val="0"/>
          <dgm:chPref val="0"/>
        </dgm:presLayoutVars>
      </dgm:prSet>
      <dgm:spPr/>
    </dgm:pt>
    <dgm:pt modelId="{A869AE40-869E-470A-88BB-2AAD32CD0926}" type="pres">
      <dgm:prSet presAssocID="{D1B75505-80CF-456C-93E0-F1518D477100}" presName="desTx" presStyleLbl="alignAccFollowNode1" presStyleIdx="0" presStyleCnt="5">
        <dgm:presLayoutVars/>
      </dgm:prSet>
      <dgm:spPr/>
    </dgm:pt>
    <dgm:pt modelId="{164CA3EA-A4B2-41EC-ACDF-6C1EDA2943F7}" type="pres">
      <dgm:prSet presAssocID="{7B1C3E0F-3F70-498D-8EA2-D7F825712851}" presName="space" presStyleCnt="0"/>
      <dgm:spPr/>
    </dgm:pt>
    <dgm:pt modelId="{7D3F7C00-F586-4CDE-BBF8-BAB7E5A1A987}" type="pres">
      <dgm:prSet presAssocID="{044A0317-8C5F-48D6-8212-D4BDDE2501B5}" presName="composite" presStyleCnt="0"/>
      <dgm:spPr/>
    </dgm:pt>
    <dgm:pt modelId="{7AEF7A68-0333-4F47-A178-73F4911648DD}" type="pres">
      <dgm:prSet presAssocID="{044A0317-8C5F-48D6-8212-D4BDDE2501B5}" presName="parTx" presStyleLbl="alignNode1" presStyleIdx="1" presStyleCnt="5">
        <dgm:presLayoutVars>
          <dgm:chMax val="0"/>
          <dgm:chPref val="0"/>
        </dgm:presLayoutVars>
      </dgm:prSet>
      <dgm:spPr/>
    </dgm:pt>
    <dgm:pt modelId="{E2182136-3736-4B90-94CB-57A21F3B533D}" type="pres">
      <dgm:prSet presAssocID="{044A0317-8C5F-48D6-8212-D4BDDE2501B5}" presName="desTx" presStyleLbl="alignAccFollowNode1" presStyleIdx="1" presStyleCnt="5">
        <dgm:presLayoutVars/>
      </dgm:prSet>
      <dgm:spPr/>
    </dgm:pt>
    <dgm:pt modelId="{D2947C17-0734-4573-9031-FA36404C5A84}" type="pres">
      <dgm:prSet presAssocID="{B02A03FB-57FB-416E-9345-C3C3B8323795}" presName="space" presStyleCnt="0"/>
      <dgm:spPr/>
    </dgm:pt>
    <dgm:pt modelId="{31AE8D47-9140-4050-A2BC-4C057C64D827}" type="pres">
      <dgm:prSet presAssocID="{8E596AE7-2E95-49F1-A196-55981327FACA}" presName="composite" presStyleCnt="0"/>
      <dgm:spPr/>
    </dgm:pt>
    <dgm:pt modelId="{5D127B60-1981-4057-86AD-3C18D47D51BD}" type="pres">
      <dgm:prSet presAssocID="{8E596AE7-2E95-49F1-A196-55981327FACA}" presName="parTx" presStyleLbl="alignNode1" presStyleIdx="2" presStyleCnt="5">
        <dgm:presLayoutVars>
          <dgm:chMax val="0"/>
          <dgm:chPref val="0"/>
        </dgm:presLayoutVars>
      </dgm:prSet>
      <dgm:spPr/>
    </dgm:pt>
    <dgm:pt modelId="{6972564D-A0BC-4E3A-B854-828524A342B1}" type="pres">
      <dgm:prSet presAssocID="{8E596AE7-2E95-49F1-A196-55981327FACA}" presName="desTx" presStyleLbl="alignAccFollowNode1" presStyleIdx="2" presStyleCnt="5">
        <dgm:presLayoutVars/>
      </dgm:prSet>
      <dgm:spPr/>
    </dgm:pt>
    <dgm:pt modelId="{E0976DD1-F243-4047-AE4A-957026128316}" type="pres">
      <dgm:prSet presAssocID="{1F89F666-A430-49FF-83A9-465838EB981B}" presName="space" presStyleCnt="0"/>
      <dgm:spPr/>
    </dgm:pt>
    <dgm:pt modelId="{BCDF11BA-9873-4EFD-B96F-3155F5025974}" type="pres">
      <dgm:prSet presAssocID="{EF6C124A-C32C-4D88-B6DD-3CDEFFC55618}" presName="composite" presStyleCnt="0"/>
      <dgm:spPr/>
    </dgm:pt>
    <dgm:pt modelId="{15FB9697-DE3B-42EE-BC20-2E32D65F0EB7}" type="pres">
      <dgm:prSet presAssocID="{EF6C124A-C32C-4D88-B6DD-3CDEFFC55618}" presName="parTx" presStyleLbl="alignNode1" presStyleIdx="3" presStyleCnt="5">
        <dgm:presLayoutVars>
          <dgm:chMax val="0"/>
          <dgm:chPref val="0"/>
        </dgm:presLayoutVars>
      </dgm:prSet>
      <dgm:spPr/>
    </dgm:pt>
    <dgm:pt modelId="{6781DCE6-98EB-4561-93F7-0A142A7D096F}" type="pres">
      <dgm:prSet presAssocID="{EF6C124A-C32C-4D88-B6DD-3CDEFFC55618}" presName="desTx" presStyleLbl="alignAccFollowNode1" presStyleIdx="3" presStyleCnt="5">
        <dgm:presLayoutVars/>
      </dgm:prSet>
      <dgm:spPr/>
    </dgm:pt>
    <dgm:pt modelId="{5AA6D295-B9E7-4CA7-86B6-B046A271BE2C}" type="pres">
      <dgm:prSet presAssocID="{69252387-DBCF-423A-9B51-96DE1950F2B9}" presName="space" presStyleCnt="0"/>
      <dgm:spPr/>
    </dgm:pt>
    <dgm:pt modelId="{754EBBFA-AECB-4F36-907C-2E2259787E1F}" type="pres">
      <dgm:prSet presAssocID="{6004ADA6-DB7F-4C41-95AD-0F156A9DDC2F}" presName="composite" presStyleCnt="0"/>
      <dgm:spPr/>
    </dgm:pt>
    <dgm:pt modelId="{5BE00C35-AC65-44B7-A2DC-80563B35CAD6}" type="pres">
      <dgm:prSet presAssocID="{6004ADA6-DB7F-4C41-95AD-0F156A9DDC2F}" presName="parTx" presStyleLbl="alignNode1" presStyleIdx="4" presStyleCnt="5">
        <dgm:presLayoutVars>
          <dgm:chMax val="0"/>
          <dgm:chPref val="0"/>
        </dgm:presLayoutVars>
      </dgm:prSet>
      <dgm:spPr/>
    </dgm:pt>
    <dgm:pt modelId="{B3CF07E5-56CC-4633-B009-9758F8211FD8}" type="pres">
      <dgm:prSet presAssocID="{6004ADA6-DB7F-4C41-95AD-0F156A9DDC2F}" presName="desTx" presStyleLbl="alignAccFollowNode1" presStyleIdx="4" presStyleCnt="5">
        <dgm:presLayoutVars/>
      </dgm:prSet>
      <dgm:spPr/>
    </dgm:pt>
  </dgm:ptLst>
  <dgm:cxnLst>
    <dgm:cxn modelId="{702F631D-2E46-4D60-A0D5-250B2E51BE58}" srcId="{2C6ECEF3-94BE-4501-A96A-DF5D8FE54084}" destId="{EF6C124A-C32C-4D88-B6DD-3CDEFFC55618}" srcOrd="3" destOrd="0" parTransId="{C7896134-5B77-4766-AB63-1971B4B77EA7}" sibTransId="{69252387-DBCF-423A-9B51-96DE1950F2B9}"/>
    <dgm:cxn modelId="{DA1F1F3D-4180-4641-A25D-52CCCE31E387}" type="presOf" srcId="{D1B75505-80CF-456C-93E0-F1518D477100}" destId="{A3ED7F87-7B82-4AD4-BE08-CACBB268E7C1}" srcOrd="0" destOrd="0" presId="urn:microsoft.com/office/officeart/2016/7/layout/ChevronBlockProcess"/>
    <dgm:cxn modelId="{A186F53D-81CE-44AD-BA43-43ED86D1F43B}" srcId="{D1B75505-80CF-456C-93E0-F1518D477100}" destId="{091E3850-06E5-4BC6-BFB7-908BE2958FE0}" srcOrd="0" destOrd="0" parTransId="{28AA6FF8-573A-45FA-AE19-4E58874D5F92}" sibTransId="{3C1DB15F-FACB-4042-9E2B-EB0208BF2B43}"/>
    <dgm:cxn modelId="{CAE1606C-5312-48AC-9564-12B16BD32713}" srcId="{2C6ECEF3-94BE-4501-A96A-DF5D8FE54084}" destId="{D1B75505-80CF-456C-93E0-F1518D477100}" srcOrd="0" destOrd="0" parTransId="{8547BE52-7972-4738-A702-848628A2971C}" sibTransId="{7B1C3E0F-3F70-498D-8EA2-D7F825712851}"/>
    <dgm:cxn modelId="{978BB34E-2BD6-4FAC-97C7-56BB034C49A2}" type="presOf" srcId="{8E596AE7-2E95-49F1-A196-55981327FACA}" destId="{5D127B60-1981-4057-86AD-3C18D47D51BD}" srcOrd="0" destOrd="0" presId="urn:microsoft.com/office/officeart/2016/7/layout/ChevronBlockProcess"/>
    <dgm:cxn modelId="{BE766A73-79BA-4240-BB71-5C88739C03AE}" type="presOf" srcId="{044A0317-8C5F-48D6-8212-D4BDDE2501B5}" destId="{7AEF7A68-0333-4F47-A178-73F4911648DD}" srcOrd="0" destOrd="0" presId="urn:microsoft.com/office/officeart/2016/7/layout/ChevronBlockProcess"/>
    <dgm:cxn modelId="{EF803A55-0A24-4128-B255-1A5F69700CDB}" type="presOf" srcId="{6004ADA6-DB7F-4C41-95AD-0F156A9DDC2F}" destId="{5BE00C35-AC65-44B7-A2DC-80563B35CAD6}" srcOrd="0" destOrd="0" presId="urn:microsoft.com/office/officeart/2016/7/layout/ChevronBlockProcess"/>
    <dgm:cxn modelId="{6916C57D-4C2D-4458-BAD0-EA1909AA3621}" srcId="{2C6ECEF3-94BE-4501-A96A-DF5D8FE54084}" destId="{044A0317-8C5F-48D6-8212-D4BDDE2501B5}" srcOrd="1" destOrd="0" parTransId="{CFADED94-8A18-43CB-A4EE-D6607681D891}" sibTransId="{B02A03FB-57FB-416E-9345-C3C3B8323795}"/>
    <dgm:cxn modelId="{75FF1F90-0BB1-427B-8ED4-BF195345FA0A}" srcId="{2C6ECEF3-94BE-4501-A96A-DF5D8FE54084}" destId="{8E596AE7-2E95-49F1-A196-55981327FACA}" srcOrd="2" destOrd="0" parTransId="{D16949CA-DCD5-4FBC-A83D-AEAA8EEEF31F}" sibTransId="{1F89F666-A430-49FF-83A9-465838EB981B}"/>
    <dgm:cxn modelId="{FE9DCFA3-F822-453F-A43C-61E753AB4632}" type="presOf" srcId="{EF6C124A-C32C-4D88-B6DD-3CDEFFC55618}" destId="{15FB9697-DE3B-42EE-BC20-2E32D65F0EB7}" srcOrd="0" destOrd="0" presId="urn:microsoft.com/office/officeart/2016/7/layout/ChevronBlockProcess"/>
    <dgm:cxn modelId="{DD538AA8-5DB8-4462-B500-55CA22DC6473}" type="presOf" srcId="{5AAFF50B-DDA5-473E-ADE2-39D99400687B}" destId="{E2182136-3736-4B90-94CB-57A21F3B533D}" srcOrd="0" destOrd="0" presId="urn:microsoft.com/office/officeart/2016/7/layout/ChevronBlockProcess"/>
    <dgm:cxn modelId="{CC6789AA-F54A-4D86-9151-7FA30B203DAF}" srcId="{6004ADA6-DB7F-4C41-95AD-0F156A9DDC2F}" destId="{90EE1DC4-1CD8-4C89-86DB-263B197DBF5C}" srcOrd="0" destOrd="0" parTransId="{710B80BD-A359-4533-AC63-33024C829E6A}" sibTransId="{1E8363CA-7DE0-467C-9FCC-17023B0CD34A}"/>
    <dgm:cxn modelId="{C666FCC8-39E9-4A21-B976-CDFA341FC6C8}" srcId="{044A0317-8C5F-48D6-8212-D4BDDE2501B5}" destId="{5AAFF50B-DDA5-473E-ADE2-39D99400687B}" srcOrd="0" destOrd="0" parTransId="{3F368436-C80D-4DE5-96FA-8918AD110246}" sibTransId="{2EEEB2F6-D8EF-4898-9F15-81FF28A27615}"/>
    <dgm:cxn modelId="{5F173EC9-8B8F-4668-8B0C-37F667D96B25}" type="presOf" srcId="{B038075F-7899-47D6-958C-0F127091C812}" destId="{6781DCE6-98EB-4561-93F7-0A142A7D096F}" srcOrd="0" destOrd="0" presId="urn:microsoft.com/office/officeart/2016/7/layout/ChevronBlockProcess"/>
    <dgm:cxn modelId="{AA206ACF-DE40-4E7B-868B-7A7BBC8E119A}" type="presOf" srcId="{90EE1DC4-1CD8-4C89-86DB-263B197DBF5C}" destId="{B3CF07E5-56CC-4633-B009-9758F8211FD8}" srcOrd="0" destOrd="0" presId="urn:microsoft.com/office/officeart/2016/7/layout/ChevronBlockProcess"/>
    <dgm:cxn modelId="{1CB170D2-CC31-401E-AFCD-2FDD06EB0ABA}" type="presOf" srcId="{2C6ECEF3-94BE-4501-A96A-DF5D8FE54084}" destId="{3A95F6E9-915C-4F4E-B8FC-ECF4A082F705}" srcOrd="0" destOrd="0" presId="urn:microsoft.com/office/officeart/2016/7/layout/ChevronBlockProcess"/>
    <dgm:cxn modelId="{916B83D2-0568-4D6B-87E9-3FB93696F76E}" type="presOf" srcId="{63103C09-A45F-4B85-8489-130BFFA8B738}" destId="{6972564D-A0BC-4E3A-B854-828524A342B1}" srcOrd="0" destOrd="0" presId="urn:microsoft.com/office/officeart/2016/7/layout/ChevronBlockProcess"/>
    <dgm:cxn modelId="{94D0D4D8-88A5-4FB1-A934-D7A44D352670}" srcId="{8E596AE7-2E95-49F1-A196-55981327FACA}" destId="{63103C09-A45F-4B85-8489-130BFFA8B738}" srcOrd="0" destOrd="0" parTransId="{E48E3215-EBDC-47CA-A069-133E873DBEC5}" sibTransId="{8692351F-094E-41D6-B4FB-3BAD63437F95}"/>
    <dgm:cxn modelId="{59CEC3E6-AB70-4ED2-8C7B-B7E914B6FAEB}" srcId="{EF6C124A-C32C-4D88-B6DD-3CDEFFC55618}" destId="{B038075F-7899-47D6-958C-0F127091C812}" srcOrd="0" destOrd="0" parTransId="{9680546A-40C8-49B5-AB72-98369DB6B14E}" sibTransId="{E7EFDE69-0A83-4599-8428-6A61088BF957}"/>
    <dgm:cxn modelId="{66C117F2-628E-407A-A6CC-CF800D71C5F8}" type="presOf" srcId="{091E3850-06E5-4BC6-BFB7-908BE2958FE0}" destId="{A869AE40-869E-470A-88BB-2AAD32CD0926}" srcOrd="0" destOrd="0" presId="urn:microsoft.com/office/officeart/2016/7/layout/ChevronBlockProcess"/>
    <dgm:cxn modelId="{6FA3C8FA-8775-4ECC-A99F-359195455E3B}" srcId="{2C6ECEF3-94BE-4501-A96A-DF5D8FE54084}" destId="{6004ADA6-DB7F-4C41-95AD-0F156A9DDC2F}" srcOrd="4" destOrd="0" parTransId="{DA4FA316-53BF-4F08-8B5A-B1666EDE3CDB}" sibTransId="{91F437B8-0118-40CC-B531-E9116D6D2F58}"/>
    <dgm:cxn modelId="{06081A73-A765-4486-B420-C5E2DFA1A47F}" type="presParOf" srcId="{3A95F6E9-915C-4F4E-B8FC-ECF4A082F705}" destId="{89EC8810-E1AC-4805-8B19-F052BE4566E3}" srcOrd="0" destOrd="0" presId="urn:microsoft.com/office/officeart/2016/7/layout/ChevronBlockProcess"/>
    <dgm:cxn modelId="{24B85745-8905-40B8-8CCE-83435C3279ED}" type="presParOf" srcId="{89EC8810-E1AC-4805-8B19-F052BE4566E3}" destId="{A3ED7F87-7B82-4AD4-BE08-CACBB268E7C1}" srcOrd="0" destOrd="0" presId="urn:microsoft.com/office/officeart/2016/7/layout/ChevronBlockProcess"/>
    <dgm:cxn modelId="{19F84C76-F8B8-4472-95D8-1E9F203F9CD9}" type="presParOf" srcId="{89EC8810-E1AC-4805-8B19-F052BE4566E3}" destId="{A869AE40-869E-470A-88BB-2AAD32CD0926}" srcOrd="1" destOrd="0" presId="urn:microsoft.com/office/officeart/2016/7/layout/ChevronBlockProcess"/>
    <dgm:cxn modelId="{4A4FAC5C-76FF-464A-BDE5-07B3A054E352}" type="presParOf" srcId="{3A95F6E9-915C-4F4E-B8FC-ECF4A082F705}" destId="{164CA3EA-A4B2-41EC-ACDF-6C1EDA2943F7}" srcOrd="1" destOrd="0" presId="urn:microsoft.com/office/officeart/2016/7/layout/ChevronBlockProcess"/>
    <dgm:cxn modelId="{7305F419-AD4C-4AFF-9A5B-8404F461E341}" type="presParOf" srcId="{3A95F6E9-915C-4F4E-B8FC-ECF4A082F705}" destId="{7D3F7C00-F586-4CDE-BBF8-BAB7E5A1A987}" srcOrd="2" destOrd="0" presId="urn:microsoft.com/office/officeart/2016/7/layout/ChevronBlockProcess"/>
    <dgm:cxn modelId="{B74D7599-B446-4A9F-AF50-A573D86FDA11}" type="presParOf" srcId="{7D3F7C00-F586-4CDE-BBF8-BAB7E5A1A987}" destId="{7AEF7A68-0333-4F47-A178-73F4911648DD}" srcOrd="0" destOrd="0" presId="urn:microsoft.com/office/officeart/2016/7/layout/ChevronBlockProcess"/>
    <dgm:cxn modelId="{E3D0BFFC-6299-49FA-ADCC-22D6EC9E1335}" type="presParOf" srcId="{7D3F7C00-F586-4CDE-BBF8-BAB7E5A1A987}" destId="{E2182136-3736-4B90-94CB-57A21F3B533D}" srcOrd="1" destOrd="0" presId="urn:microsoft.com/office/officeart/2016/7/layout/ChevronBlockProcess"/>
    <dgm:cxn modelId="{4212C1C4-1489-4D1E-BFA8-4D59DC6E2EF9}" type="presParOf" srcId="{3A95F6E9-915C-4F4E-B8FC-ECF4A082F705}" destId="{D2947C17-0734-4573-9031-FA36404C5A84}" srcOrd="3" destOrd="0" presId="urn:microsoft.com/office/officeart/2016/7/layout/ChevronBlockProcess"/>
    <dgm:cxn modelId="{17A050F6-4142-4F46-8421-35F511B15952}" type="presParOf" srcId="{3A95F6E9-915C-4F4E-B8FC-ECF4A082F705}" destId="{31AE8D47-9140-4050-A2BC-4C057C64D827}" srcOrd="4" destOrd="0" presId="urn:microsoft.com/office/officeart/2016/7/layout/ChevronBlockProcess"/>
    <dgm:cxn modelId="{D3C32B40-0C4C-44FF-8C07-4C8EB9FE08E1}" type="presParOf" srcId="{31AE8D47-9140-4050-A2BC-4C057C64D827}" destId="{5D127B60-1981-4057-86AD-3C18D47D51BD}" srcOrd="0" destOrd="0" presId="urn:microsoft.com/office/officeart/2016/7/layout/ChevronBlockProcess"/>
    <dgm:cxn modelId="{20DAC025-88C2-4749-A09D-25E7261278D8}" type="presParOf" srcId="{31AE8D47-9140-4050-A2BC-4C057C64D827}" destId="{6972564D-A0BC-4E3A-B854-828524A342B1}" srcOrd="1" destOrd="0" presId="urn:microsoft.com/office/officeart/2016/7/layout/ChevronBlockProcess"/>
    <dgm:cxn modelId="{5C019134-7415-429F-9E8E-E3453F657475}" type="presParOf" srcId="{3A95F6E9-915C-4F4E-B8FC-ECF4A082F705}" destId="{E0976DD1-F243-4047-AE4A-957026128316}" srcOrd="5" destOrd="0" presId="urn:microsoft.com/office/officeart/2016/7/layout/ChevronBlockProcess"/>
    <dgm:cxn modelId="{3305DF9E-EE29-4B86-B1B1-B05329003FD2}" type="presParOf" srcId="{3A95F6E9-915C-4F4E-B8FC-ECF4A082F705}" destId="{BCDF11BA-9873-4EFD-B96F-3155F5025974}" srcOrd="6" destOrd="0" presId="urn:microsoft.com/office/officeart/2016/7/layout/ChevronBlockProcess"/>
    <dgm:cxn modelId="{D335DE35-4F81-4356-B934-20DB13BB223E}" type="presParOf" srcId="{BCDF11BA-9873-4EFD-B96F-3155F5025974}" destId="{15FB9697-DE3B-42EE-BC20-2E32D65F0EB7}" srcOrd="0" destOrd="0" presId="urn:microsoft.com/office/officeart/2016/7/layout/ChevronBlockProcess"/>
    <dgm:cxn modelId="{A3739BEE-6161-467F-8853-D90958A5B85F}" type="presParOf" srcId="{BCDF11BA-9873-4EFD-B96F-3155F5025974}" destId="{6781DCE6-98EB-4561-93F7-0A142A7D096F}" srcOrd="1" destOrd="0" presId="urn:microsoft.com/office/officeart/2016/7/layout/ChevronBlockProcess"/>
    <dgm:cxn modelId="{54495928-EAF5-42DA-BB3E-EED45ECA88FD}" type="presParOf" srcId="{3A95F6E9-915C-4F4E-B8FC-ECF4A082F705}" destId="{5AA6D295-B9E7-4CA7-86B6-B046A271BE2C}" srcOrd="7" destOrd="0" presId="urn:microsoft.com/office/officeart/2016/7/layout/ChevronBlockProcess"/>
    <dgm:cxn modelId="{06F90BEF-E77A-4AF8-B206-DA8C59CDFE7C}" type="presParOf" srcId="{3A95F6E9-915C-4F4E-B8FC-ECF4A082F705}" destId="{754EBBFA-AECB-4F36-907C-2E2259787E1F}" srcOrd="8" destOrd="0" presId="urn:microsoft.com/office/officeart/2016/7/layout/ChevronBlockProcess"/>
    <dgm:cxn modelId="{00EF2CAA-6728-4C15-8AB3-9385C00A7080}" type="presParOf" srcId="{754EBBFA-AECB-4F36-907C-2E2259787E1F}" destId="{5BE00C35-AC65-44B7-A2DC-80563B35CAD6}" srcOrd="0" destOrd="0" presId="urn:microsoft.com/office/officeart/2016/7/layout/ChevronBlockProcess"/>
    <dgm:cxn modelId="{116F5C5A-7B48-4BAD-A6CD-16A8C20A970E}" type="presParOf" srcId="{754EBBFA-AECB-4F36-907C-2E2259787E1F}" destId="{B3CF07E5-56CC-4633-B009-9758F8211FD8}"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50CF760-D4C7-4D05-ABC1-1A11DC4AB27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784B9EA-B3DE-48BE-B0E8-9A0DD7237287}">
      <dgm:prSet/>
      <dgm:spPr/>
      <dgm:t>
        <a:bodyPr/>
        <a:lstStyle/>
        <a:p>
          <a:r>
            <a:rPr lang="en-US" b="1" i="0">
              <a:hlinkClick xmlns:r="http://schemas.openxmlformats.org/officeDocument/2006/relationships" r:id="rId1"/>
            </a:rPr>
            <a:t>Enabling lists and libraries to show in the modern user interface</a:t>
          </a:r>
          <a:r>
            <a:rPr lang="en-US" b="0" i="0"/>
            <a:t> by replacing customizations, removing incompatible columns from the used views, or (as a last resort) moving data into a modern user interface-compatible list type.</a:t>
          </a:r>
          <a:endParaRPr lang="en-US"/>
        </a:p>
      </dgm:t>
    </dgm:pt>
    <dgm:pt modelId="{85183FCF-C3CB-4C17-B04C-C426DF29A5B7}" type="parTrans" cxnId="{69EEB296-0CE5-40DF-9F30-63B951131CE6}">
      <dgm:prSet/>
      <dgm:spPr/>
      <dgm:t>
        <a:bodyPr/>
        <a:lstStyle/>
        <a:p>
          <a:endParaRPr lang="en-US"/>
        </a:p>
      </dgm:t>
    </dgm:pt>
    <dgm:pt modelId="{EAF5ADD4-E231-44A3-8DC3-E0A85DC908D3}" type="sibTrans" cxnId="{69EEB296-0CE5-40DF-9F30-63B951131CE6}">
      <dgm:prSet/>
      <dgm:spPr/>
      <dgm:t>
        <a:bodyPr/>
        <a:lstStyle/>
        <a:p>
          <a:endParaRPr lang="en-US"/>
        </a:p>
      </dgm:t>
    </dgm:pt>
    <dgm:pt modelId="{DE6057F2-4A14-4A7D-A707-3C299A6D6240}">
      <dgm:prSet/>
      <dgm:spPr/>
      <dgm:t>
        <a:bodyPr/>
        <a:lstStyle/>
        <a:p>
          <a:r>
            <a:rPr lang="en-US" b="1" i="0">
              <a:hlinkClick xmlns:r="http://schemas.openxmlformats.org/officeDocument/2006/relationships" r:id="rId2"/>
            </a:rPr>
            <a:t>Connecting your site to a Microsoft 365 group</a:t>
          </a:r>
          <a:r>
            <a:rPr lang="en-US" b="0" i="0"/>
            <a:t>, which gives your site a modern home page and enables your site to use, for example, a mailbox or Microsoft Planner, which then enables you to use a modern version of a calendar and task list.</a:t>
          </a:r>
          <a:endParaRPr lang="en-US"/>
        </a:p>
      </dgm:t>
    </dgm:pt>
    <dgm:pt modelId="{C457B4A7-E1E5-4FE9-B471-A011A4938843}" type="parTrans" cxnId="{4A0A36F5-A09D-43DF-B8E0-02594342BBB5}">
      <dgm:prSet/>
      <dgm:spPr/>
      <dgm:t>
        <a:bodyPr/>
        <a:lstStyle/>
        <a:p>
          <a:endParaRPr lang="en-US"/>
        </a:p>
      </dgm:t>
    </dgm:pt>
    <dgm:pt modelId="{CF4C18B4-0442-4606-8490-7E08C6D4B22E}" type="sibTrans" cxnId="{4A0A36F5-A09D-43DF-B8E0-02594342BBB5}">
      <dgm:prSet/>
      <dgm:spPr/>
      <dgm:t>
        <a:bodyPr/>
        <a:lstStyle/>
        <a:p>
          <a:endParaRPr lang="en-US"/>
        </a:p>
      </dgm:t>
    </dgm:pt>
    <dgm:pt modelId="{D9A56D61-8A6D-4B6A-B2F1-427D5544A9A0}">
      <dgm:prSet/>
      <dgm:spPr/>
      <dgm:t>
        <a:bodyPr/>
        <a:lstStyle/>
        <a:p>
          <a:r>
            <a:rPr lang="en-US" b="1" i="0">
              <a:hlinkClick xmlns:r="http://schemas.openxmlformats.org/officeDocument/2006/relationships" r:id="rId3"/>
            </a:rPr>
            <a:t>Creating modern pages</a:t>
          </a:r>
          <a:r>
            <a:rPr lang="en-US" b="0" i="0"/>
            <a:t> and configuring these to be "similar" to your key classic wiki and web part pages. Programmatic page transformation should be done for the key pages of your sites; transforming all pages is resource-intensive and often not needed. To assist in this triage, the SharePoint Modernization scanner can give you usage information about the current wiki and web part pages.</a:t>
          </a:r>
          <a:endParaRPr lang="en-US"/>
        </a:p>
      </dgm:t>
    </dgm:pt>
    <dgm:pt modelId="{F698CCF4-11AF-474A-8DE0-966D7DC08210}" type="parTrans" cxnId="{5C67A11F-3B08-47AD-A3B9-9129E91F3E2B}">
      <dgm:prSet/>
      <dgm:spPr/>
      <dgm:t>
        <a:bodyPr/>
        <a:lstStyle/>
        <a:p>
          <a:endParaRPr lang="en-US"/>
        </a:p>
      </dgm:t>
    </dgm:pt>
    <dgm:pt modelId="{58D6261E-079A-41D8-AED3-1F0686E81C48}" type="sibTrans" cxnId="{5C67A11F-3B08-47AD-A3B9-9129E91F3E2B}">
      <dgm:prSet/>
      <dgm:spPr/>
      <dgm:t>
        <a:bodyPr/>
        <a:lstStyle/>
        <a:p>
          <a:endParaRPr lang="en-US"/>
        </a:p>
      </dgm:t>
    </dgm:pt>
    <dgm:pt modelId="{7C83BDAF-CA3E-4FA8-A8D8-3D808F71C40D}" type="pres">
      <dgm:prSet presAssocID="{D50CF760-D4C7-4D05-ABC1-1A11DC4AB277}" presName="root" presStyleCnt="0">
        <dgm:presLayoutVars>
          <dgm:dir/>
          <dgm:resizeHandles val="exact"/>
        </dgm:presLayoutVars>
      </dgm:prSet>
      <dgm:spPr/>
    </dgm:pt>
    <dgm:pt modelId="{D266E6C7-ABC2-46E5-AC78-A975A086AF61}" type="pres">
      <dgm:prSet presAssocID="{D784B9EA-B3DE-48BE-B0E8-9A0DD7237287}" presName="compNode" presStyleCnt="0"/>
      <dgm:spPr/>
    </dgm:pt>
    <dgm:pt modelId="{B7BFAD98-A98B-4135-B31B-A39EED4D6152}" type="pres">
      <dgm:prSet presAssocID="{D784B9EA-B3DE-48BE-B0E8-9A0DD7237287}" presName="bgRect" presStyleLbl="bgShp" presStyleIdx="0" presStyleCnt="3"/>
      <dgm:spPr/>
    </dgm:pt>
    <dgm:pt modelId="{024D7DC7-EC69-4A8B-9A00-6EEBD54AC3B2}" type="pres">
      <dgm:prSet presAssocID="{D784B9EA-B3DE-48BE-B0E8-9A0DD7237287}"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MSFT_building_9"/>
        </a:ext>
      </dgm:extLst>
    </dgm:pt>
    <dgm:pt modelId="{75B9F61F-85E6-49FF-84B4-CEC91146500C}" type="pres">
      <dgm:prSet presAssocID="{D784B9EA-B3DE-48BE-B0E8-9A0DD7237287}" presName="spaceRect" presStyleCnt="0"/>
      <dgm:spPr/>
    </dgm:pt>
    <dgm:pt modelId="{B2C3D1E9-B72B-434B-83A6-A99F45E337DC}" type="pres">
      <dgm:prSet presAssocID="{D784B9EA-B3DE-48BE-B0E8-9A0DD7237287}" presName="parTx" presStyleLbl="revTx" presStyleIdx="0" presStyleCnt="3">
        <dgm:presLayoutVars>
          <dgm:chMax val="0"/>
          <dgm:chPref val="0"/>
        </dgm:presLayoutVars>
      </dgm:prSet>
      <dgm:spPr/>
    </dgm:pt>
    <dgm:pt modelId="{9BD4FCC4-04CD-472B-B5AD-DB60B50134CB}" type="pres">
      <dgm:prSet presAssocID="{EAF5ADD4-E231-44A3-8DC3-E0A85DC908D3}" presName="sibTrans" presStyleCnt="0"/>
      <dgm:spPr/>
    </dgm:pt>
    <dgm:pt modelId="{3BB38E60-390F-482B-A9D6-480632A8C4FF}" type="pres">
      <dgm:prSet presAssocID="{DE6057F2-4A14-4A7D-A707-3C299A6D6240}" presName="compNode" presStyleCnt="0"/>
      <dgm:spPr/>
    </dgm:pt>
    <dgm:pt modelId="{6A87C5DF-4D63-431B-8FC3-74F891CAB949}" type="pres">
      <dgm:prSet presAssocID="{DE6057F2-4A14-4A7D-A707-3C299A6D6240}" presName="bgRect" presStyleLbl="bgShp" presStyleIdx="1" presStyleCnt="3"/>
      <dgm:spPr/>
    </dgm:pt>
    <dgm:pt modelId="{C0EC5A44-73BF-459A-9B97-8F10A6F8CF89}" type="pres">
      <dgm:prSet presAssocID="{DE6057F2-4A14-4A7D-A707-3C299A6D6240}" presName="iconRect" presStyleLbl="node1" presStyleIdx="1"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MSFT_GenericApp_EB3B"/>
        </a:ext>
      </dgm:extLst>
    </dgm:pt>
    <dgm:pt modelId="{75833181-F9B3-4F8C-A869-9C51797CAD0B}" type="pres">
      <dgm:prSet presAssocID="{DE6057F2-4A14-4A7D-A707-3C299A6D6240}" presName="spaceRect" presStyleCnt="0"/>
      <dgm:spPr/>
    </dgm:pt>
    <dgm:pt modelId="{05C0AE1F-A2F3-4F0C-9DB1-0285FB2B8280}" type="pres">
      <dgm:prSet presAssocID="{DE6057F2-4A14-4A7D-A707-3C299A6D6240}" presName="parTx" presStyleLbl="revTx" presStyleIdx="1" presStyleCnt="3">
        <dgm:presLayoutVars>
          <dgm:chMax val="0"/>
          <dgm:chPref val="0"/>
        </dgm:presLayoutVars>
      </dgm:prSet>
      <dgm:spPr/>
    </dgm:pt>
    <dgm:pt modelId="{1ACEA360-125F-4F0D-8772-C2F44F239F75}" type="pres">
      <dgm:prSet presAssocID="{CF4C18B4-0442-4606-8490-7E08C6D4B22E}" presName="sibTrans" presStyleCnt="0"/>
      <dgm:spPr/>
    </dgm:pt>
    <dgm:pt modelId="{10145D2E-5A8B-4F0D-824A-19F908F9BB54}" type="pres">
      <dgm:prSet presAssocID="{D9A56D61-8A6D-4B6A-B2F1-427D5544A9A0}" presName="compNode" presStyleCnt="0"/>
      <dgm:spPr/>
    </dgm:pt>
    <dgm:pt modelId="{E6525187-2508-4E62-AE4B-D5EE69F9899F}" type="pres">
      <dgm:prSet presAssocID="{D9A56D61-8A6D-4B6A-B2F1-427D5544A9A0}" presName="bgRect" presStyleLbl="bgShp" presStyleIdx="2" presStyleCnt="3"/>
      <dgm:spPr/>
    </dgm:pt>
    <dgm:pt modelId="{01C77C71-8B5A-405F-8B2D-9FF7C3E9590D}" type="pres">
      <dgm:prSet presAssocID="{D9A56D61-8A6D-4B6A-B2F1-427D5544A9A0}"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MSFT_Browser"/>
        </a:ext>
      </dgm:extLst>
    </dgm:pt>
    <dgm:pt modelId="{3F68EC64-AECC-4A0C-856A-3C3151E38A10}" type="pres">
      <dgm:prSet presAssocID="{D9A56D61-8A6D-4B6A-B2F1-427D5544A9A0}" presName="spaceRect" presStyleCnt="0"/>
      <dgm:spPr/>
    </dgm:pt>
    <dgm:pt modelId="{1503680C-B9BE-4158-B35F-5EF5A094B814}" type="pres">
      <dgm:prSet presAssocID="{D9A56D61-8A6D-4B6A-B2F1-427D5544A9A0}" presName="parTx" presStyleLbl="revTx" presStyleIdx="2" presStyleCnt="3">
        <dgm:presLayoutVars>
          <dgm:chMax val="0"/>
          <dgm:chPref val="0"/>
        </dgm:presLayoutVars>
      </dgm:prSet>
      <dgm:spPr/>
    </dgm:pt>
  </dgm:ptLst>
  <dgm:cxnLst>
    <dgm:cxn modelId="{34BB8014-400D-4953-9C94-81CE689185B9}" type="presOf" srcId="{D784B9EA-B3DE-48BE-B0E8-9A0DD7237287}" destId="{B2C3D1E9-B72B-434B-83A6-A99F45E337DC}" srcOrd="0" destOrd="0" presId="urn:microsoft.com/office/officeart/2018/2/layout/IconVerticalSolidList"/>
    <dgm:cxn modelId="{5C67A11F-3B08-47AD-A3B9-9129E91F3E2B}" srcId="{D50CF760-D4C7-4D05-ABC1-1A11DC4AB277}" destId="{D9A56D61-8A6D-4B6A-B2F1-427D5544A9A0}" srcOrd="2" destOrd="0" parTransId="{F698CCF4-11AF-474A-8DE0-966D7DC08210}" sibTransId="{58D6261E-079A-41D8-AED3-1F0686E81C48}"/>
    <dgm:cxn modelId="{01EF3929-B9A8-4A68-9E83-BEEFC58EF1CF}" type="presOf" srcId="{D9A56D61-8A6D-4B6A-B2F1-427D5544A9A0}" destId="{1503680C-B9BE-4158-B35F-5EF5A094B814}" srcOrd="0" destOrd="0" presId="urn:microsoft.com/office/officeart/2018/2/layout/IconVerticalSolidList"/>
    <dgm:cxn modelId="{9095963E-0943-4395-944B-E39388AF1888}" type="presOf" srcId="{DE6057F2-4A14-4A7D-A707-3C299A6D6240}" destId="{05C0AE1F-A2F3-4F0C-9DB1-0285FB2B8280}" srcOrd="0" destOrd="0" presId="urn:microsoft.com/office/officeart/2018/2/layout/IconVerticalSolidList"/>
    <dgm:cxn modelId="{69EEB296-0CE5-40DF-9F30-63B951131CE6}" srcId="{D50CF760-D4C7-4D05-ABC1-1A11DC4AB277}" destId="{D784B9EA-B3DE-48BE-B0E8-9A0DD7237287}" srcOrd="0" destOrd="0" parTransId="{85183FCF-C3CB-4C17-B04C-C426DF29A5B7}" sibTransId="{EAF5ADD4-E231-44A3-8DC3-E0A85DC908D3}"/>
    <dgm:cxn modelId="{186EB7D3-3F35-4893-8AF3-B4BC9BF774BA}" type="presOf" srcId="{D50CF760-D4C7-4D05-ABC1-1A11DC4AB277}" destId="{7C83BDAF-CA3E-4FA8-A8D8-3D808F71C40D}" srcOrd="0" destOrd="0" presId="urn:microsoft.com/office/officeart/2018/2/layout/IconVerticalSolidList"/>
    <dgm:cxn modelId="{4A0A36F5-A09D-43DF-B8E0-02594342BBB5}" srcId="{D50CF760-D4C7-4D05-ABC1-1A11DC4AB277}" destId="{DE6057F2-4A14-4A7D-A707-3C299A6D6240}" srcOrd="1" destOrd="0" parTransId="{C457B4A7-E1E5-4FE9-B471-A011A4938843}" sibTransId="{CF4C18B4-0442-4606-8490-7E08C6D4B22E}"/>
    <dgm:cxn modelId="{BFF5AD20-46E5-44A0-BC09-B9B2094AA6BF}" type="presParOf" srcId="{7C83BDAF-CA3E-4FA8-A8D8-3D808F71C40D}" destId="{D266E6C7-ABC2-46E5-AC78-A975A086AF61}" srcOrd="0" destOrd="0" presId="urn:microsoft.com/office/officeart/2018/2/layout/IconVerticalSolidList"/>
    <dgm:cxn modelId="{38D7C304-B2D3-4616-9778-C83424B523AD}" type="presParOf" srcId="{D266E6C7-ABC2-46E5-AC78-A975A086AF61}" destId="{B7BFAD98-A98B-4135-B31B-A39EED4D6152}" srcOrd="0" destOrd="0" presId="urn:microsoft.com/office/officeart/2018/2/layout/IconVerticalSolidList"/>
    <dgm:cxn modelId="{73C888B0-33A8-4F24-8648-18EDAF3756F1}" type="presParOf" srcId="{D266E6C7-ABC2-46E5-AC78-A975A086AF61}" destId="{024D7DC7-EC69-4A8B-9A00-6EEBD54AC3B2}" srcOrd="1" destOrd="0" presId="urn:microsoft.com/office/officeart/2018/2/layout/IconVerticalSolidList"/>
    <dgm:cxn modelId="{0B109D3A-9C35-4E1E-A0C6-F4E26EDDD380}" type="presParOf" srcId="{D266E6C7-ABC2-46E5-AC78-A975A086AF61}" destId="{75B9F61F-85E6-49FF-84B4-CEC91146500C}" srcOrd="2" destOrd="0" presId="urn:microsoft.com/office/officeart/2018/2/layout/IconVerticalSolidList"/>
    <dgm:cxn modelId="{EADB3271-D6BB-4F12-9999-2F9B7464E5DA}" type="presParOf" srcId="{D266E6C7-ABC2-46E5-AC78-A975A086AF61}" destId="{B2C3D1E9-B72B-434B-83A6-A99F45E337DC}" srcOrd="3" destOrd="0" presId="urn:microsoft.com/office/officeart/2018/2/layout/IconVerticalSolidList"/>
    <dgm:cxn modelId="{E882D7F1-7054-409F-8312-C0F9E66DF180}" type="presParOf" srcId="{7C83BDAF-CA3E-4FA8-A8D8-3D808F71C40D}" destId="{9BD4FCC4-04CD-472B-B5AD-DB60B50134CB}" srcOrd="1" destOrd="0" presId="urn:microsoft.com/office/officeart/2018/2/layout/IconVerticalSolidList"/>
    <dgm:cxn modelId="{48D16433-B4A3-4F6F-AAE5-19165B1B6128}" type="presParOf" srcId="{7C83BDAF-CA3E-4FA8-A8D8-3D808F71C40D}" destId="{3BB38E60-390F-482B-A9D6-480632A8C4FF}" srcOrd="2" destOrd="0" presId="urn:microsoft.com/office/officeart/2018/2/layout/IconVerticalSolidList"/>
    <dgm:cxn modelId="{63A97347-C468-4EF1-903F-AA26869CEADC}" type="presParOf" srcId="{3BB38E60-390F-482B-A9D6-480632A8C4FF}" destId="{6A87C5DF-4D63-431B-8FC3-74F891CAB949}" srcOrd="0" destOrd="0" presId="urn:microsoft.com/office/officeart/2018/2/layout/IconVerticalSolidList"/>
    <dgm:cxn modelId="{728A4E9B-CFBF-4AD2-A0EB-EFC97FB3B9E6}" type="presParOf" srcId="{3BB38E60-390F-482B-A9D6-480632A8C4FF}" destId="{C0EC5A44-73BF-459A-9B97-8F10A6F8CF89}" srcOrd="1" destOrd="0" presId="urn:microsoft.com/office/officeart/2018/2/layout/IconVerticalSolidList"/>
    <dgm:cxn modelId="{57DAC20C-EB2B-4D09-8C2F-DAF4FEF4BF9C}" type="presParOf" srcId="{3BB38E60-390F-482B-A9D6-480632A8C4FF}" destId="{75833181-F9B3-4F8C-A869-9C51797CAD0B}" srcOrd="2" destOrd="0" presId="urn:microsoft.com/office/officeart/2018/2/layout/IconVerticalSolidList"/>
    <dgm:cxn modelId="{19AAB8A8-916E-430A-B437-C82D0644E7C0}" type="presParOf" srcId="{3BB38E60-390F-482B-A9D6-480632A8C4FF}" destId="{05C0AE1F-A2F3-4F0C-9DB1-0285FB2B8280}" srcOrd="3" destOrd="0" presId="urn:microsoft.com/office/officeart/2018/2/layout/IconVerticalSolidList"/>
    <dgm:cxn modelId="{B56822C6-FC93-469E-8694-DA03CE0A78EF}" type="presParOf" srcId="{7C83BDAF-CA3E-4FA8-A8D8-3D808F71C40D}" destId="{1ACEA360-125F-4F0D-8772-C2F44F239F75}" srcOrd="3" destOrd="0" presId="urn:microsoft.com/office/officeart/2018/2/layout/IconVerticalSolidList"/>
    <dgm:cxn modelId="{84D48C00-A447-43AF-93FA-B529D420A1C3}" type="presParOf" srcId="{7C83BDAF-CA3E-4FA8-A8D8-3D808F71C40D}" destId="{10145D2E-5A8B-4F0D-824A-19F908F9BB54}" srcOrd="4" destOrd="0" presId="urn:microsoft.com/office/officeart/2018/2/layout/IconVerticalSolidList"/>
    <dgm:cxn modelId="{83168689-DCBF-4697-AA7F-2BB550FDF98D}" type="presParOf" srcId="{10145D2E-5A8B-4F0D-824A-19F908F9BB54}" destId="{E6525187-2508-4E62-AE4B-D5EE69F9899F}" srcOrd="0" destOrd="0" presId="urn:microsoft.com/office/officeart/2018/2/layout/IconVerticalSolidList"/>
    <dgm:cxn modelId="{E909D76D-652A-454A-B4AE-3A6E63B3C8C5}" type="presParOf" srcId="{10145D2E-5A8B-4F0D-824A-19F908F9BB54}" destId="{01C77C71-8B5A-405F-8B2D-9FF7C3E9590D}" srcOrd="1" destOrd="0" presId="urn:microsoft.com/office/officeart/2018/2/layout/IconVerticalSolidList"/>
    <dgm:cxn modelId="{5BCFAAEC-800F-4F04-A39A-E3FFFE47629D}" type="presParOf" srcId="{10145D2E-5A8B-4F0D-824A-19F908F9BB54}" destId="{3F68EC64-AECC-4A0C-856A-3C3151E38A10}" srcOrd="2" destOrd="0" presId="urn:microsoft.com/office/officeart/2018/2/layout/IconVerticalSolidList"/>
    <dgm:cxn modelId="{C72F6661-C353-4F16-82E6-18652E5DE9CE}" type="presParOf" srcId="{10145D2E-5A8B-4F0D-824A-19F908F9BB54}" destId="{1503680C-B9BE-4158-B35F-5EF5A094B81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FB18229-2E36-4249-B904-59634CB963F1}" type="doc">
      <dgm:prSet loTypeId="urn:microsoft.com/office/officeart/2005/8/layout/list1" loCatId="list" qsTypeId="urn:microsoft.com/office/officeart/2005/8/quickstyle/simple1" qsCatId="simple" csTypeId="urn:microsoft.com/office/officeart/2005/8/colors/accent5_2" csCatId="accent5" phldr="1"/>
      <dgm:spPr/>
      <dgm:t>
        <a:bodyPr/>
        <a:lstStyle/>
        <a:p>
          <a:endParaRPr lang="en-US"/>
        </a:p>
      </dgm:t>
    </dgm:pt>
    <dgm:pt modelId="{C928775B-2BFF-42C5-9DC1-B62F78E03D40}">
      <dgm:prSet/>
      <dgm:spPr/>
      <dgm:t>
        <a:bodyPr/>
        <a:lstStyle/>
        <a:p>
          <a:r>
            <a:rPr lang="en-US" dirty="0"/>
            <a:t>What tools are available to show readiness of classic sites to become modern? </a:t>
          </a:r>
        </a:p>
      </dgm:t>
    </dgm:pt>
    <dgm:pt modelId="{97070BB5-C070-4228-822C-B3A3C897BB4B}" type="parTrans" cxnId="{A4805A84-7FFB-4ACC-8D1F-224A179ED185}">
      <dgm:prSet/>
      <dgm:spPr/>
      <dgm:t>
        <a:bodyPr/>
        <a:lstStyle/>
        <a:p>
          <a:endParaRPr lang="en-US"/>
        </a:p>
      </dgm:t>
    </dgm:pt>
    <dgm:pt modelId="{DCAC1284-DF58-4342-B808-DDA0E8959999}" type="sibTrans" cxnId="{A4805A84-7FFB-4ACC-8D1F-224A179ED185}">
      <dgm:prSet/>
      <dgm:spPr/>
      <dgm:t>
        <a:bodyPr/>
        <a:lstStyle/>
        <a:p>
          <a:endParaRPr lang="en-US"/>
        </a:p>
      </dgm:t>
    </dgm:pt>
    <dgm:pt modelId="{85DF5C12-8D8C-4E61-93EB-662B39F384D7}">
      <dgm:prSet/>
      <dgm:spPr/>
      <dgm:t>
        <a:bodyPr/>
        <a:lstStyle/>
        <a:p>
          <a:r>
            <a:rPr lang="en-US" dirty="0"/>
            <a:t>What two strategic options do you have to connect to a Group?</a:t>
          </a:r>
        </a:p>
      </dgm:t>
    </dgm:pt>
    <dgm:pt modelId="{946D8DBF-6D0C-4DA6-B3CB-0211F3152BC1}" type="parTrans" cxnId="{64D9CED9-FD1E-4CD3-9F16-1B731772D831}">
      <dgm:prSet/>
      <dgm:spPr/>
      <dgm:t>
        <a:bodyPr/>
        <a:lstStyle/>
        <a:p>
          <a:endParaRPr lang="en-US"/>
        </a:p>
      </dgm:t>
    </dgm:pt>
    <dgm:pt modelId="{0B78838F-D54B-4112-88DB-5E34D331DD79}" type="sibTrans" cxnId="{64D9CED9-FD1E-4CD3-9F16-1B731772D831}">
      <dgm:prSet/>
      <dgm:spPr/>
      <dgm:t>
        <a:bodyPr/>
        <a:lstStyle/>
        <a:p>
          <a:endParaRPr lang="en-US"/>
        </a:p>
      </dgm:t>
    </dgm:pt>
    <dgm:pt modelId="{3E0D7323-2A59-4CFE-B8F0-FD16E51559B9}">
      <dgm:prSet/>
      <dgm:spPr/>
      <dgm:t>
        <a:bodyPr/>
        <a:lstStyle/>
        <a:p>
          <a:r>
            <a:rPr lang="en-US" dirty="0"/>
            <a:t>What two levels of membership are available when a team site is group connected?</a:t>
          </a:r>
        </a:p>
      </dgm:t>
    </dgm:pt>
    <dgm:pt modelId="{549581DF-F88E-47C1-8329-24E3F6FA8316}" type="parTrans" cxnId="{5B5A79BA-934A-4D95-8CB9-6B29C4BA147B}">
      <dgm:prSet/>
      <dgm:spPr/>
      <dgm:t>
        <a:bodyPr/>
        <a:lstStyle/>
        <a:p>
          <a:endParaRPr lang="en-US"/>
        </a:p>
      </dgm:t>
    </dgm:pt>
    <dgm:pt modelId="{C073E34E-3878-428C-916A-75108E096109}" type="sibTrans" cxnId="{5B5A79BA-934A-4D95-8CB9-6B29C4BA147B}">
      <dgm:prSet/>
      <dgm:spPr/>
      <dgm:t>
        <a:bodyPr/>
        <a:lstStyle/>
        <a:p>
          <a:endParaRPr lang="en-US"/>
        </a:p>
      </dgm:t>
    </dgm:pt>
    <dgm:pt modelId="{F0F3E86D-2090-499C-B657-7FE636C1DA0B}">
      <dgm:prSet/>
      <dgm:spPr/>
      <dgm:t>
        <a:bodyPr/>
        <a:lstStyle/>
        <a:p>
          <a:r>
            <a:rPr lang="en-US" dirty="0"/>
            <a:t>SharePoint Modernization Scanner</a:t>
          </a:r>
        </a:p>
      </dgm:t>
    </dgm:pt>
    <dgm:pt modelId="{E0BF0454-A495-4320-89F5-0F41C33E31A1}" type="parTrans" cxnId="{8CCD0521-412E-4150-9D57-587C908FC4AF}">
      <dgm:prSet/>
      <dgm:spPr/>
      <dgm:t>
        <a:bodyPr/>
        <a:lstStyle/>
        <a:p>
          <a:endParaRPr lang="en-US"/>
        </a:p>
      </dgm:t>
    </dgm:pt>
    <dgm:pt modelId="{E1C30DE1-E2E8-405B-A640-91B8528BDE2E}" type="sibTrans" cxnId="{8CCD0521-412E-4150-9D57-587C908FC4AF}">
      <dgm:prSet/>
      <dgm:spPr/>
      <dgm:t>
        <a:bodyPr/>
        <a:lstStyle/>
        <a:p>
          <a:endParaRPr lang="en-US"/>
        </a:p>
      </dgm:t>
    </dgm:pt>
    <dgm:pt modelId="{4374C04D-20FE-4C5E-AE3A-AF967305BF3A}">
      <dgm:prSet/>
      <dgm:spPr/>
      <dgm:t>
        <a:bodyPr/>
        <a:lstStyle/>
        <a:p>
          <a:r>
            <a:rPr lang="en-US" dirty="0"/>
            <a:t>Each site owner to run a wizard</a:t>
          </a:r>
        </a:p>
      </dgm:t>
    </dgm:pt>
    <dgm:pt modelId="{AD3D8FAF-8119-4133-A269-AB72857BE50F}" type="parTrans" cxnId="{D35B474B-6AEC-43A3-A016-CEAEA13FF965}">
      <dgm:prSet/>
      <dgm:spPr/>
      <dgm:t>
        <a:bodyPr/>
        <a:lstStyle/>
        <a:p>
          <a:endParaRPr lang="en-US"/>
        </a:p>
      </dgm:t>
    </dgm:pt>
    <dgm:pt modelId="{90728AB6-AFD5-477F-AB45-518AF08E14D9}" type="sibTrans" cxnId="{D35B474B-6AEC-43A3-A016-CEAEA13FF965}">
      <dgm:prSet/>
      <dgm:spPr/>
      <dgm:t>
        <a:bodyPr/>
        <a:lstStyle/>
        <a:p>
          <a:endParaRPr lang="en-US"/>
        </a:p>
      </dgm:t>
    </dgm:pt>
    <dgm:pt modelId="{454DF794-BB36-4336-81F4-FE245D6E75DD}">
      <dgm:prSet/>
      <dgm:spPr/>
      <dgm:t>
        <a:bodyPr/>
        <a:lstStyle/>
        <a:p>
          <a:r>
            <a:rPr lang="en-US" dirty="0"/>
            <a:t>Owners</a:t>
          </a:r>
        </a:p>
      </dgm:t>
    </dgm:pt>
    <dgm:pt modelId="{ED016A58-1EE5-4117-8B59-8EACBDF15234}" type="parTrans" cxnId="{22FD165E-EC72-4BC0-BE8A-673E0C385E52}">
      <dgm:prSet/>
      <dgm:spPr/>
      <dgm:t>
        <a:bodyPr/>
        <a:lstStyle/>
        <a:p>
          <a:endParaRPr lang="en-US"/>
        </a:p>
      </dgm:t>
    </dgm:pt>
    <dgm:pt modelId="{1623D8C2-F860-43CB-9A58-16104EB96147}" type="sibTrans" cxnId="{22FD165E-EC72-4BC0-BE8A-673E0C385E52}">
      <dgm:prSet/>
      <dgm:spPr/>
      <dgm:t>
        <a:bodyPr/>
        <a:lstStyle/>
        <a:p>
          <a:endParaRPr lang="en-US"/>
        </a:p>
      </dgm:t>
    </dgm:pt>
    <dgm:pt modelId="{7C7BF994-64BD-41AC-8B50-F17A1B5595B1}">
      <dgm:prSet/>
      <dgm:spPr/>
      <dgm:t>
        <a:bodyPr/>
        <a:lstStyle/>
        <a:p>
          <a:r>
            <a:rPr lang="en-US" dirty="0"/>
            <a:t>Run a bulk operation known as a </a:t>
          </a:r>
          <a:r>
            <a:rPr lang="en-US" b="1" dirty="0"/>
            <a:t>group-connection</a:t>
          </a:r>
          <a:r>
            <a:rPr lang="en-US" dirty="0"/>
            <a:t> </a:t>
          </a:r>
        </a:p>
      </dgm:t>
    </dgm:pt>
    <dgm:pt modelId="{0A842E4F-DDC1-4BCB-8EE0-ED30ABDAECA8}" type="parTrans" cxnId="{377673DF-DD31-4223-8E0C-D100A311F73B}">
      <dgm:prSet/>
      <dgm:spPr/>
      <dgm:t>
        <a:bodyPr/>
        <a:lstStyle/>
        <a:p>
          <a:endParaRPr lang="es-MX"/>
        </a:p>
      </dgm:t>
    </dgm:pt>
    <dgm:pt modelId="{82B8E690-1B75-4E3D-A950-3CC1082C430E}" type="sibTrans" cxnId="{377673DF-DD31-4223-8E0C-D100A311F73B}">
      <dgm:prSet/>
      <dgm:spPr/>
      <dgm:t>
        <a:bodyPr/>
        <a:lstStyle/>
        <a:p>
          <a:endParaRPr lang="es-MX"/>
        </a:p>
      </dgm:t>
    </dgm:pt>
    <dgm:pt modelId="{876E1A58-087F-4522-AF7B-EA779CBB5ADB}">
      <dgm:prSet/>
      <dgm:spPr/>
      <dgm:t>
        <a:bodyPr/>
        <a:lstStyle/>
        <a:p>
          <a:r>
            <a:rPr lang="en-US" dirty="0"/>
            <a:t>Members</a:t>
          </a:r>
        </a:p>
      </dgm:t>
    </dgm:pt>
    <dgm:pt modelId="{126BF333-BCA5-42F6-B3FB-70F9812724C9}" type="parTrans" cxnId="{64D8103D-245A-470F-AB90-B9F8593FE676}">
      <dgm:prSet/>
      <dgm:spPr/>
      <dgm:t>
        <a:bodyPr/>
        <a:lstStyle/>
        <a:p>
          <a:endParaRPr lang="es-MX"/>
        </a:p>
      </dgm:t>
    </dgm:pt>
    <dgm:pt modelId="{3A248F43-495D-485B-AE01-7DCCC200649E}" type="sibTrans" cxnId="{64D8103D-245A-470F-AB90-B9F8593FE676}">
      <dgm:prSet/>
      <dgm:spPr/>
      <dgm:t>
        <a:bodyPr/>
        <a:lstStyle/>
        <a:p>
          <a:endParaRPr lang="es-MX"/>
        </a:p>
      </dgm:t>
    </dgm:pt>
    <dgm:pt modelId="{6DEF8654-49EB-4EDF-BCD4-9A03375086CA}" type="pres">
      <dgm:prSet presAssocID="{5FB18229-2E36-4249-B904-59634CB963F1}" presName="linear" presStyleCnt="0">
        <dgm:presLayoutVars>
          <dgm:dir/>
          <dgm:animLvl val="lvl"/>
          <dgm:resizeHandles val="exact"/>
        </dgm:presLayoutVars>
      </dgm:prSet>
      <dgm:spPr/>
    </dgm:pt>
    <dgm:pt modelId="{7983A59B-B960-4BEA-93A2-6556D4E7D8F3}" type="pres">
      <dgm:prSet presAssocID="{C928775B-2BFF-42C5-9DC1-B62F78E03D40}" presName="parentLin" presStyleCnt="0"/>
      <dgm:spPr/>
    </dgm:pt>
    <dgm:pt modelId="{40719FCB-9615-48E5-80B2-29B20B9FE859}" type="pres">
      <dgm:prSet presAssocID="{C928775B-2BFF-42C5-9DC1-B62F78E03D40}" presName="parentLeftMargin" presStyleLbl="node1" presStyleIdx="0" presStyleCnt="3"/>
      <dgm:spPr/>
    </dgm:pt>
    <dgm:pt modelId="{2E8D93B6-95A3-4DDD-92BB-7503C2E21E68}" type="pres">
      <dgm:prSet presAssocID="{C928775B-2BFF-42C5-9DC1-B62F78E03D40}" presName="parentText" presStyleLbl="node1" presStyleIdx="0" presStyleCnt="3">
        <dgm:presLayoutVars>
          <dgm:chMax val="0"/>
          <dgm:bulletEnabled val="1"/>
        </dgm:presLayoutVars>
      </dgm:prSet>
      <dgm:spPr/>
    </dgm:pt>
    <dgm:pt modelId="{CABCE636-C81B-4B89-8106-63BCD7A74C17}" type="pres">
      <dgm:prSet presAssocID="{C928775B-2BFF-42C5-9DC1-B62F78E03D40}" presName="negativeSpace" presStyleCnt="0"/>
      <dgm:spPr/>
    </dgm:pt>
    <dgm:pt modelId="{78D1B907-170B-435A-9CBE-3833DF670304}" type="pres">
      <dgm:prSet presAssocID="{C928775B-2BFF-42C5-9DC1-B62F78E03D40}" presName="childText" presStyleLbl="conFgAcc1" presStyleIdx="0" presStyleCnt="3">
        <dgm:presLayoutVars>
          <dgm:bulletEnabled val="1"/>
        </dgm:presLayoutVars>
      </dgm:prSet>
      <dgm:spPr/>
    </dgm:pt>
    <dgm:pt modelId="{F858EDE6-4106-43B9-A180-2FDA77F5D24E}" type="pres">
      <dgm:prSet presAssocID="{DCAC1284-DF58-4342-B808-DDA0E8959999}" presName="spaceBetweenRectangles" presStyleCnt="0"/>
      <dgm:spPr/>
    </dgm:pt>
    <dgm:pt modelId="{CC9F8D76-B60C-4A14-B6AF-2DB7CC7ADF1B}" type="pres">
      <dgm:prSet presAssocID="{85DF5C12-8D8C-4E61-93EB-662B39F384D7}" presName="parentLin" presStyleCnt="0"/>
      <dgm:spPr/>
    </dgm:pt>
    <dgm:pt modelId="{109358C0-E75A-4923-9F4A-BDA874519374}" type="pres">
      <dgm:prSet presAssocID="{85DF5C12-8D8C-4E61-93EB-662B39F384D7}" presName="parentLeftMargin" presStyleLbl="node1" presStyleIdx="0" presStyleCnt="3"/>
      <dgm:spPr/>
    </dgm:pt>
    <dgm:pt modelId="{E38AA5E2-7ADC-4273-A6B6-E13CCF6ADD45}" type="pres">
      <dgm:prSet presAssocID="{85DF5C12-8D8C-4E61-93EB-662B39F384D7}" presName="parentText" presStyleLbl="node1" presStyleIdx="1" presStyleCnt="3">
        <dgm:presLayoutVars>
          <dgm:chMax val="0"/>
          <dgm:bulletEnabled val="1"/>
        </dgm:presLayoutVars>
      </dgm:prSet>
      <dgm:spPr/>
    </dgm:pt>
    <dgm:pt modelId="{B2010496-8B7C-4C31-B9D8-74792C92D9A2}" type="pres">
      <dgm:prSet presAssocID="{85DF5C12-8D8C-4E61-93EB-662B39F384D7}" presName="negativeSpace" presStyleCnt="0"/>
      <dgm:spPr/>
    </dgm:pt>
    <dgm:pt modelId="{D9659EF8-3F6C-4E01-A15F-756514C89340}" type="pres">
      <dgm:prSet presAssocID="{85DF5C12-8D8C-4E61-93EB-662B39F384D7}" presName="childText" presStyleLbl="conFgAcc1" presStyleIdx="1" presStyleCnt="3">
        <dgm:presLayoutVars>
          <dgm:bulletEnabled val="1"/>
        </dgm:presLayoutVars>
      </dgm:prSet>
      <dgm:spPr/>
    </dgm:pt>
    <dgm:pt modelId="{636F2463-3B19-4B7B-9203-31920F04C72E}" type="pres">
      <dgm:prSet presAssocID="{0B78838F-D54B-4112-88DB-5E34D331DD79}" presName="spaceBetweenRectangles" presStyleCnt="0"/>
      <dgm:spPr/>
    </dgm:pt>
    <dgm:pt modelId="{A4A26367-B65F-4E2F-BB8B-99B0AB79602D}" type="pres">
      <dgm:prSet presAssocID="{3E0D7323-2A59-4CFE-B8F0-FD16E51559B9}" presName="parentLin" presStyleCnt="0"/>
      <dgm:spPr/>
    </dgm:pt>
    <dgm:pt modelId="{568A8CEE-DCF0-4B41-80D6-2F1FFE8A147D}" type="pres">
      <dgm:prSet presAssocID="{3E0D7323-2A59-4CFE-B8F0-FD16E51559B9}" presName="parentLeftMargin" presStyleLbl="node1" presStyleIdx="1" presStyleCnt="3"/>
      <dgm:spPr/>
    </dgm:pt>
    <dgm:pt modelId="{B53F4E93-C40A-4E00-AAE8-005C4C7D2A80}" type="pres">
      <dgm:prSet presAssocID="{3E0D7323-2A59-4CFE-B8F0-FD16E51559B9}" presName="parentText" presStyleLbl="node1" presStyleIdx="2" presStyleCnt="3">
        <dgm:presLayoutVars>
          <dgm:chMax val="0"/>
          <dgm:bulletEnabled val="1"/>
        </dgm:presLayoutVars>
      </dgm:prSet>
      <dgm:spPr/>
    </dgm:pt>
    <dgm:pt modelId="{CBDE40E2-DE98-484D-A11F-F0DFE41CEF9C}" type="pres">
      <dgm:prSet presAssocID="{3E0D7323-2A59-4CFE-B8F0-FD16E51559B9}" presName="negativeSpace" presStyleCnt="0"/>
      <dgm:spPr/>
    </dgm:pt>
    <dgm:pt modelId="{E3B73709-B8DD-48E3-8A15-4F50A23C17B2}" type="pres">
      <dgm:prSet presAssocID="{3E0D7323-2A59-4CFE-B8F0-FD16E51559B9}" presName="childText" presStyleLbl="conFgAcc1" presStyleIdx="2" presStyleCnt="3">
        <dgm:presLayoutVars>
          <dgm:bulletEnabled val="1"/>
        </dgm:presLayoutVars>
      </dgm:prSet>
      <dgm:spPr/>
    </dgm:pt>
  </dgm:ptLst>
  <dgm:cxnLst>
    <dgm:cxn modelId="{27AF7F1B-6BDF-43D2-92A8-0A5C6B2A1F1C}" type="presOf" srcId="{85DF5C12-8D8C-4E61-93EB-662B39F384D7}" destId="{109358C0-E75A-4923-9F4A-BDA874519374}" srcOrd="0" destOrd="0" presId="urn:microsoft.com/office/officeart/2005/8/layout/list1"/>
    <dgm:cxn modelId="{8CCD0521-412E-4150-9D57-587C908FC4AF}" srcId="{C928775B-2BFF-42C5-9DC1-B62F78E03D40}" destId="{F0F3E86D-2090-499C-B657-7FE636C1DA0B}" srcOrd="0" destOrd="0" parTransId="{E0BF0454-A495-4320-89F5-0F41C33E31A1}" sibTransId="{E1C30DE1-E2E8-405B-A640-91B8528BDE2E}"/>
    <dgm:cxn modelId="{2BD0FC2E-88DB-4521-9B7B-782C184BF34C}" type="presOf" srcId="{85DF5C12-8D8C-4E61-93EB-662B39F384D7}" destId="{E38AA5E2-7ADC-4273-A6B6-E13CCF6ADD45}" srcOrd="1" destOrd="0" presId="urn:microsoft.com/office/officeart/2005/8/layout/list1"/>
    <dgm:cxn modelId="{64D8103D-245A-470F-AB90-B9F8593FE676}" srcId="{3E0D7323-2A59-4CFE-B8F0-FD16E51559B9}" destId="{876E1A58-087F-4522-AF7B-EA779CBB5ADB}" srcOrd="1" destOrd="0" parTransId="{126BF333-BCA5-42F6-B3FB-70F9812724C9}" sibTransId="{3A248F43-495D-485B-AE01-7DCCC200649E}"/>
    <dgm:cxn modelId="{CA46005C-27F7-4382-B5BF-DDF22E9E8421}" type="presOf" srcId="{F0F3E86D-2090-499C-B657-7FE636C1DA0B}" destId="{78D1B907-170B-435A-9CBE-3833DF670304}" srcOrd="0" destOrd="0" presId="urn:microsoft.com/office/officeart/2005/8/layout/list1"/>
    <dgm:cxn modelId="{22FD165E-EC72-4BC0-BE8A-673E0C385E52}" srcId="{3E0D7323-2A59-4CFE-B8F0-FD16E51559B9}" destId="{454DF794-BB36-4336-81F4-FE245D6E75DD}" srcOrd="0" destOrd="0" parTransId="{ED016A58-1EE5-4117-8B59-8EACBDF15234}" sibTransId="{1623D8C2-F860-43CB-9A58-16104EB96147}"/>
    <dgm:cxn modelId="{9A5C895F-3CCA-4BBD-A278-FC7F99E7103E}" type="presOf" srcId="{5FB18229-2E36-4249-B904-59634CB963F1}" destId="{6DEF8654-49EB-4EDF-BCD4-9A03375086CA}" srcOrd="0" destOrd="0" presId="urn:microsoft.com/office/officeart/2005/8/layout/list1"/>
    <dgm:cxn modelId="{A449FA46-38D1-407D-9B5E-3A8FD8BE4FB0}" type="presOf" srcId="{3E0D7323-2A59-4CFE-B8F0-FD16E51559B9}" destId="{568A8CEE-DCF0-4B41-80D6-2F1FFE8A147D}" srcOrd="0" destOrd="0" presId="urn:microsoft.com/office/officeart/2005/8/layout/list1"/>
    <dgm:cxn modelId="{1569FD48-D922-4836-B327-5D45CEC59392}" type="presOf" srcId="{3E0D7323-2A59-4CFE-B8F0-FD16E51559B9}" destId="{B53F4E93-C40A-4E00-AAE8-005C4C7D2A80}" srcOrd="1" destOrd="0" presId="urn:microsoft.com/office/officeart/2005/8/layout/list1"/>
    <dgm:cxn modelId="{D35B474B-6AEC-43A3-A016-CEAEA13FF965}" srcId="{85DF5C12-8D8C-4E61-93EB-662B39F384D7}" destId="{4374C04D-20FE-4C5E-AE3A-AF967305BF3A}" srcOrd="0" destOrd="0" parTransId="{AD3D8FAF-8119-4133-A269-AB72857BE50F}" sibTransId="{90728AB6-AFD5-477F-AB45-518AF08E14D9}"/>
    <dgm:cxn modelId="{48481657-EB33-4315-9C91-371F10C7783C}" type="presOf" srcId="{876E1A58-087F-4522-AF7B-EA779CBB5ADB}" destId="{E3B73709-B8DD-48E3-8A15-4F50A23C17B2}" srcOrd="0" destOrd="1" presId="urn:microsoft.com/office/officeart/2005/8/layout/list1"/>
    <dgm:cxn modelId="{7B1F167E-435D-4D28-BB2B-20EC913081BB}" type="presOf" srcId="{C928775B-2BFF-42C5-9DC1-B62F78E03D40}" destId="{40719FCB-9615-48E5-80B2-29B20B9FE859}" srcOrd="0" destOrd="0" presId="urn:microsoft.com/office/officeart/2005/8/layout/list1"/>
    <dgm:cxn modelId="{A4805A84-7FFB-4ACC-8D1F-224A179ED185}" srcId="{5FB18229-2E36-4249-B904-59634CB963F1}" destId="{C928775B-2BFF-42C5-9DC1-B62F78E03D40}" srcOrd="0" destOrd="0" parTransId="{97070BB5-C070-4228-822C-B3A3C897BB4B}" sibTransId="{DCAC1284-DF58-4342-B808-DDA0E8959999}"/>
    <dgm:cxn modelId="{48EDC088-DBB7-49EE-B8F2-8EAB2BB21648}" type="presOf" srcId="{7C7BF994-64BD-41AC-8B50-F17A1B5595B1}" destId="{D9659EF8-3F6C-4E01-A15F-756514C89340}" srcOrd="0" destOrd="1" presId="urn:microsoft.com/office/officeart/2005/8/layout/list1"/>
    <dgm:cxn modelId="{994F4CA3-585C-4FD8-82B6-478B20DFFC63}" type="presOf" srcId="{C928775B-2BFF-42C5-9DC1-B62F78E03D40}" destId="{2E8D93B6-95A3-4DDD-92BB-7503C2E21E68}" srcOrd="1" destOrd="0" presId="urn:microsoft.com/office/officeart/2005/8/layout/list1"/>
    <dgm:cxn modelId="{FD1577AA-18E3-49DB-9AF2-BE4107652863}" type="presOf" srcId="{454DF794-BB36-4336-81F4-FE245D6E75DD}" destId="{E3B73709-B8DD-48E3-8A15-4F50A23C17B2}" srcOrd="0" destOrd="0" presId="urn:microsoft.com/office/officeart/2005/8/layout/list1"/>
    <dgm:cxn modelId="{5B5A79BA-934A-4D95-8CB9-6B29C4BA147B}" srcId="{5FB18229-2E36-4249-B904-59634CB963F1}" destId="{3E0D7323-2A59-4CFE-B8F0-FD16E51559B9}" srcOrd="2" destOrd="0" parTransId="{549581DF-F88E-47C1-8329-24E3F6FA8316}" sibTransId="{C073E34E-3878-428C-916A-75108E096109}"/>
    <dgm:cxn modelId="{64D9CED9-FD1E-4CD3-9F16-1B731772D831}" srcId="{5FB18229-2E36-4249-B904-59634CB963F1}" destId="{85DF5C12-8D8C-4E61-93EB-662B39F384D7}" srcOrd="1" destOrd="0" parTransId="{946D8DBF-6D0C-4DA6-B3CB-0211F3152BC1}" sibTransId="{0B78838F-D54B-4112-88DB-5E34D331DD79}"/>
    <dgm:cxn modelId="{377673DF-DD31-4223-8E0C-D100A311F73B}" srcId="{85DF5C12-8D8C-4E61-93EB-662B39F384D7}" destId="{7C7BF994-64BD-41AC-8B50-F17A1B5595B1}" srcOrd="1" destOrd="0" parTransId="{0A842E4F-DDC1-4BCB-8EE0-ED30ABDAECA8}" sibTransId="{82B8E690-1B75-4E3D-A950-3CC1082C430E}"/>
    <dgm:cxn modelId="{7B6435E6-9D88-4019-B7DB-26017787CC1A}" type="presOf" srcId="{4374C04D-20FE-4C5E-AE3A-AF967305BF3A}" destId="{D9659EF8-3F6C-4E01-A15F-756514C89340}" srcOrd="0" destOrd="0" presId="urn:microsoft.com/office/officeart/2005/8/layout/list1"/>
    <dgm:cxn modelId="{8C7A013A-FF9E-4B0A-935B-AE66C6A03988}" type="presParOf" srcId="{6DEF8654-49EB-4EDF-BCD4-9A03375086CA}" destId="{7983A59B-B960-4BEA-93A2-6556D4E7D8F3}" srcOrd="0" destOrd="0" presId="urn:microsoft.com/office/officeart/2005/8/layout/list1"/>
    <dgm:cxn modelId="{0BDB494F-1B25-444A-B78C-B1A1CEED2DB4}" type="presParOf" srcId="{7983A59B-B960-4BEA-93A2-6556D4E7D8F3}" destId="{40719FCB-9615-48E5-80B2-29B20B9FE859}" srcOrd="0" destOrd="0" presId="urn:microsoft.com/office/officeart/2005/8/layout/list1"/>
    <dgm:cxn modelId="{6A4E8744-15FA-443D-B800-F72236626B43}" type="presParOf" srcId="{7983A59B-B960-4BEA-93A2-6556D4E7D8F3}" destId="{2E8D93B6-95A3-4DDD-92BB-7503C2E21E68}" srcOrd="1" destOrd="0" presId="urn:microsoft.com/office/officeart/2005/8/layout/list1"/>
    <dgm:cxn modelId="{3ADCF3DE-B678-40C4-8F77-C62DD9FDA561}" type="presParOf" srcId="{6DEF8654-49EB-4EDF-BCD4-9A03375086CA}" destId="{CABCE636-C81B-4B89-8106-63BCD7A74C17}" srcOrd="1" destOrd="0" presId="urn:microsoft.com/office/officeart/2005/8/layout/list1"/>
    <dgm:cxn modelId="{AC70B101-2E1E-4ED8-A7CD-44A783188243}" type="presParOf" srcId="{6DEF8654-49EB-4EDF-BCD4-9A03375086CA}" destId="{78D1B907-170B-435A-9CBE-3833DF670304}" srcOrd="2" destOrd="0" presId="urn:microsoft.com/office/officeart/2005/8/layout/list1"/>
    <dgm:cxn modelId="{0AA6FE68-F513-4040-936A-712C7262711D}" type="presParOf" srcId="{6DEF8654-49EB-4EDF-BCD4-9A03375086CA}" destId="{F858EDE6-4106-43B9-A180-2FDA77F5D24E}" srcOrd="3" destOrd="0" presId="urn:microsoft.com/office/officeart/2005/8/layout/list1"/>
    <dgm:cxn modelId="{0F5473C0-FC83-4A4A-A52E-7CFCD488085E}" type="presParOf" srcId="{6DEF8654-49EB-4EDF-BCD4-9A03375086CA}" destId="{CC9F8D76-B60C-4A14-B6AF-2DB7CC7ADF1B}" srcOrd="4" destOrd="0" presId="urn:microsoft.com/office/officeart/2005/8/layout/list1"/>
    <dgm:cxn modelId="{9D416ACB-FED3-4F80-8F0A-89A927A32E7B}" type="presParOf" srcId="{CC9F8D76-B60C-4A14-B6AF-2DB7CC7ADF1B}" destId="{109358C0-E75A-4923-9F4A-BDA874519374}" srcOrd="0" destOrd="0" presId="urn:microsoft.com/office/officeart/2005/8/layout/list1"/>
    <dgm:cxn modelId="{E2A1DAA5-6486-475F-84D8-ABDE82C6EC5B}" type="presParOf" srcId="{CC9F8D76-B60C-4A14-B6AF-2DB7CC7ADF1B}" destId="{E38AA5E2-7ADC-4273-A6B6-E13CCF6ADD45}" srcOrd="1" destOrd="0" presId="urn:microsoft.com/office/officeart/2005/8/layout/list1"/>
    <dgm:cxn modelId="{D74B357E-DEC0-49B2-A0A8-6E8156CB90D1}" type="presParOf" srcId="{6DEF8654-49EB-4EDF-BCD4-9A03375086CA}" destId="{B2010496-8B7C-4C31-B9D8-74792C92D9A2}" srcOrd="5" destOrd="0" presId="urn:microsoft.com/office/officeart/2005/8/layout/list1"/>
    <dgm:cxn modelId="{81398FC0-E8CE-4A4C-8EAD-8659FD99B492}" type="presParOf" srcId="{6DEF8654-49EB-4EDF-BCD4-9A03375086CA}" destId="{D9659EF8-3F6C-4E01-A15F-756514C89340}" srcOrd="6" destOrd="0" presId="urn:microsoft.com/office/officeart/2005/8/layout/list1"/>
    <dgm:cxn modelId="{367197C8-938C-42F7-BF17-7F13896F394B}" type="presParOf" srcId="{6DEF8654-49EB-4EDF-BCD4-9A03375086CA}" destId="{636F2463-3B19-4B7B-9203-31920F04C72E}" srcOrd="7" destOrd="0" presId="urn:microsoft.com/office/officeart/2005/8/layout/list1"/>
    <dgm:cxn modelId="{C440FB54-EDA6-4B74-B439-3A21CA76B195}" type="presParOf" srcId="{6DEF8654-49EB-4EDF-BCD4-9A03375086CA}" destId="{A4A26367-B65F-4E2F-BB8B-99B0AB79602D}" srcOrd="8" destOrd="0" presId="urn:microsoft.com/office/officeart/2005/8/layout/list1"/>
    <dgm:cxn modelId="{57638E6E-2B55-4D32-8863-CFC69ECFEE96}" type="presParOf" srcId="{A4A26367-B65F-4E2F-BB8B-99B0AB79602D}" destId="{568A8CEE-DCF0-4B41-80D6-2F1FFE8A147D}" srcOrd="0" destOrd="0" presId="urn:microsoft.com/office/officeart/2005/8/layout/list1"/>
    <dgm:cxn modelId="{870CA388-AA1C-4785-95F4-42427A0A95C9}" type="presParOf" srcId="{A4A26367-B65F-4E2F-BB8B-99B0AB79602D}" destId="{B53F4E93-C40A-4E00-AAE8-005C4C7D2A80}" srcOrd="1" destOrd="0" presId="urn:microsoft.com/office/officeart/2005/8/layout/list1"/>
    <dgm:cxn modelId="{A82F360A-33B1-4AC4-9918-B8774E630DAF}" type="presParOf" srcId="{6DEF8654-49EB-4EDF-BCD4-9A03375086CA}" destId="{CBDE40E2-DE98-484D-A11F-F0DFE41CEF9C}" srcOrd="9" destOrd="0" presId="urn:microsoft.com/office/officeart/2005/8/layout/list1"/>
    <dgm:cxn modelId="{3E0D6BFD-B0D3-4192-A229-6C66310B6865}" type="presParOf" srcId="{6DEF8654-49EB-4EDF-BCD4-9A03375086CA}" destId="{E3B73709-B8DD-48E3-8A15-4F50A23C17B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DCDC1C-F9D2-4065-B0FC-C05E733C481A}">
      <dsp:nvSpPr>
        <dsp:cNvPr id="0" name=""/>
        <dsp:cNvSpPr/>
      </dsp:nvSpPr>
      <dsp:spPr>
        <a:xfrm>
          <a:off x="2023" y="367462"/>
          <a:ext cx="1801252" cy="720500"/>
        </a:xfrm>
        <a:prstGeom prst="chevron">
          <a:avLst/>
        </a:prstGeom>
        <a:solidFill>
          <a:srgbClr val="B4009E"/>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Modernize Classic Sites Guide</a:t>
          </a:r>
        </a:p>
      </dsp:txBody>
      <dsp:txXfrm>
        <a:off x="362273" y="367462"/>
        <a:ext cx="1080752" cy="720500"/>
      </dsp:txXfrm>
    </dsp:sp>
    <dsp:sp modelId="{DFA4164E-45C1-4F18-80E8-1247ECDECD50}">
      <dsp:nvSpPr>
        <dsp:cNvPr id="0" name=""/>
        <dsp:cNvSpPr/>
      </dsp:nvSpPr>
      <dsp:spPr>
        <a:xfrm>
          <a:off x="1623150" y="367462"/>
          <a:ext cx="1801252" cy="720500"/>
        </a:xfrm>
        <a:prstGeom prst="chevron">
          <a:avLst/>
        </a:prstGeom>
        <a:solidFill>
          <a:srgbClr val="B4009E"/>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Connect to an Office 365 group</a:t>
          </a:r>
        </a:p>
      </dsp:txBody>
      <dsp:txXfrm>
        <a:off x="1983400" y="367462"/>
        <a:ext cx="1080752" cy="720500"/>
      </dsp:txXfrm>
    </dsp:sp>
    <dsp:sp modelId="{CCB257C7-717F-4B22-9AD4-7BBC06A77E17}">
      <dsp:nvSpPr>
        <dsp:cNvPr id="0" name=""/>
        <dsp:cNvSpPr/>
      </dsp:nvSpPr>
      <dsp:spPr>
        <a:xfrm>
          <a:off x="3244277" y="367462"/>
          <a:ext cx="1801252" cy="720500"/>
        </a:xfrm>
        <a:prstGeom prst="chevron">
          <a:avLst/>
        </a:prstGeom>
        <a:solidFill>
          <a:srgbClr val="B4009E"/>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Modernize site branding</a:t>
          </a:r>
        </a:p>
      </dsp:txBody>
      <dsp:txXfrm>
        <a:off x="3604527" y="367462"/>
        <a:ext cx="1080752" cy="720500"/>
      </dsp:txXfrm>
    </dsp:sp>
    <dsp:sp modelId="{773EFD9B-D71D-4463-9B59-9337CD2713EF}">
      <dsp:nvSpPr>
        <dsp:cNvPr id="0" name=""/>
        <dsp:cNvSpPr/>
      </dsp:nvSpPr>
      <dsp:spPr>
        <a:xfrm>
          <a:off x="4865404" y="367462"/>
          <a:ext cx="1801252" cy="720500"/>
        </a:xfrm>
        <a:prstGeom prst="chevron">
          <a:avLst/>
        </a:prstGeom>
        <a:solidFill>
          <a:srgbClr val="B4009E"/>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Transform site pages</a:t>
          </a:r>
        </a:p>
      </dsp:txBody>
      <dsp:txXfrm>
        <a:off x="5225654" y="367462"/>
        <a:ext cx="1080752" cy="720500"/>
      </dsp:txXfrm>
    </dsp:sp>
    <dsp:sp modelId="{972B8B56-93D6-4F10-A299-06329856CAD1}">
      <dsp:nvSpPr>
        <dsp:cNvPr id="0" name=""/>
        <dsp:cNvSpPr/>
      </dsp:nvSpPr>
      <dsp:spPr>
        <a:xfrm>
          <a:off x="6486531" y="367462"/>
          <a:ext cx="1801252" cy="720500"/>
        </a:xfrm>
        <a:prstGeom prst="chevron">
          <a:avLst/>
        </a:prstGeom>
        <a:solidFill>
          <a:srgbClr val="B4009E"/>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Connect to a Microsoft Team</a:t>
          </a:r>
        </a:p>
      </dsp:txBody>
      <dsp:txXfrm>
        <a:off x="6846781" y="367462"/>
        <a:ext cx="1080752" cy="720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C572A-7FE5-4AAB-9A97-A28AD5EEF074}">
      <dsp:nvSpPr>
        <dsp:cNvPr id="0" name=""/>
        <dsp:cNvSpPr/>
      </dsp:nvSpPr>
      <dsp:spPr>
        <a:xfrm>
          <a:off x="0" y="0"/>
          <a:ext cx="11811000" cy="754380"/>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Tools to Modernize</a:t>
          </a:r>
          <a:endParaRPr lang="es-MX" sz="3300" kern="1200" dirty="0"/>
        </a:p>
      </dsp:txBody>
      <dsp:txXfrm>
        <a:off x="0" y="0"/>
        <a:ext cx="11811000" cy="754380"/>
      </dsp:txXfrm>
    </dsp:sp>
    <dsp:sp modelId="{865C50AB-4E94-42A2-8F27-F6ECF20ACFE3}">
      <dsp:nvSpPr>
        <dsp:cNvPr id="0" name=""/>
        <dsp:cNvSpPr/>
      </dsp:nvSpPr>
      <dsp:spPr>
        <a:xfrm>
          <a:off x="5767" y="754380"/>
          <a:ext cx="3933155" cy="158419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rgbClr val="171717"/>
              </a:solidFill>
              <a:effectLst/>
              <a:latin typeface="Segoe UI" panose="020B0502040204020203" pitchFamily="34" charset="0"/>
            </a:rPr>
            <a:t>To maximize the use of the modern user interface for your site pages and list and library pages, see </a:t>
          </a:r>
          <a:r>
            <a:rPr lang="en-US" sz="1800" b="0" i="0" u="none" strike="noStrike" kern="1200" dirty="0">
              <a:solidFill>
                <a:schemeClr val="bg1"/>
              </a:solidFill>
              <a:effectLst/>
              <a:latin typeface="Segoe UI" panose="020B0502040204020203" pitchFamily="34" charset="0"/>
              <a:hlinkClick xmlns:r="http://schemas.openxmlformats.org/officeDocument/2006/relationships" r:id="rId1">
                <a:extLst>
                  <a:ext uri="{A12FA001-AC4F-418D-AE19-62706E023703}">
                    <ahyp:hlinkClr xmlns:ahyp="http://schemas.microsoft.com/office/drawing/2018/hyperlinkcolor" val="tx"/>
                  </a:ext>
                </a:extLst>
              </a:hlinkClick>
            </a:rPr>
            <a:t>Modernize the user interface</a:t>
          </a:r>
          <a:r>
            <a:rPr lang="en-US" sz="1800" b="0" i="0" kern="1200" dirty="0">
              <a:solidFill>
                <a:schemeClr val="bg1"/>
              </a:solidFill>
              <a:effectLst/>
              <a:latin typeface="Segoe UI" panose="020B0502040204020203" pitchFamily="34" charset="0"/>
            </a:rPr>
            <a:t>.</a:t>
          </a:r>
          <a:endParaRPr lang="es-MX" sz="1800" kern="1200" dirty="0">
            <a:solidFill>
              <a:schemeClr val="bg1"/>
            </a:solidFill>
          </a:endParaRPr>
        </a:p>
      </dsp:txBody>
      <dsp:txXfrm>
        <a:off x="5767" y="754380"/>
        <a:ext cx="3933155" cy="1584198"/>
      </dsp:txXfrm>
    </dsp:sp>
    <dsp:sp modelId="{C2D03AB6-9459-4870-8A50-05182142BD7A}">
      <dsp:nvSpPr>
        <dsp:cNvPr id="0" name=""/>
        <dsp:cNvSpPr/>
      </dsp:nvSpPr>
      <dsp:spPr>
        <a:xfrm>
          <a:off x="3938922" y="754380"/>
          <a:ext cx="3933155" cy="158419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rgbClr val="171717"/>
              </a:solidFill>
              <a:effectLst/>
              <a:latin typeface="Segoe UI" panose="020B0502040204020203" pitchFamily="34" charset="0"/>
            </a:rPr>
            <a:t>To learn more about how to unblock your lists and libraries when using the modern user interface, see </a:t>
          </a:r>
          <a:r>
            <a:rPr lang="en-US" sz="1800" b="0" i="0" u="none" strike="noStrike" kern="1200" dirty="0">
              <a:solidFill>
                <a:schemeClr val="bg1"/>
              </a:solidFill>
              <a:effectLst/>
              <a:latin typeface="Segoe UI" panose="020B0502040204020203" pitchFamily="34" charset="0"/>
              <a:hlinkClick xmlns:r="http://schemas.openxmlformats.org/officeDocument/2006/relationships" r:id="rId2">
                <a:extLst>
                  <a:ext uri="{A12FA001-AC4F-418D-AE19-62706E023703}">
                    <ahyp:hlinkClr xmlns:ahyp="http://schemas.microsoft.com/office/drawing/2018/hyperlinkcolor" val="tx"/>
                  </a:ext>
                </a:extLst>
              </a:hlinkClick>
            </a:rPr>
            <a:t>Maximize use of modern lists and libraries</a:t>
          </a:r>
          <a:r>
            <a:rPr lang="en-US" sz="1800" b="0" i="0" kern="1200" dirty="0">
              <a:solidFill>
                <a:schemeClr val="bg1"/>
              </a:solidFill>
              <a:effectLst/>
              <a:latin typeface="Segoe UI" panose="020B0502040204020203" pitchFamily="34" charset="0"/>
            </a:rPr>
            <a:t>.</a:t>
          </a:r>
          <a:endParaRPr lang="es-MX" sz="1800" kern="1200" dirty="0">
            <a:solidFill>
              <a:schemeClr val="bg1"/>
            </a:solidFill>
          </a:endParaRPr>
        </a:p>
      </dsp:txBody>
      <dsp:txXfrm>
        <a:off x="3938922" y="754380"/>
        <a:ext cx="3933155" cy="1584198"/>
      </dsp:txXfrm>
    </dsp:sp>
    <dsp:sp modelId="{1DD2170B-2C66-4F44-BDAC-5D5DDA8CD901}">
      <dsp:nvSpPr>
        <dsp:cNvPr id="0" name=""/>
        <dsp:cNvSpPr/>
      </dsp:nvSpPr>
      <dsp:spPr>
        <a:xfrm>
          <a:off x="7872077" y="754380"/>
          <a:ext cx="3933155" cy="158419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rgbClr val="171717"/>
              </a:solidFill>
              <a:effectLst/>
              <a:latin typeface="Segoe UI" panose="020B0502040204020203" pitchFamily="34" charset="0"/>
            </a:rPr>
            <a:t>You will also need to modernize your customizations as explained in </a:t>
          </a:r>
          <a:r>
            <a:rPr lang="en-US" sz="1800" b="0" i="0" u="none" strike="noStrike" kern="1200" dirty="0">
              <a:solidFill>
                <a:schemeClr val="bg1"/>
              </a:solidFill>
              <a:effectLst/>
              <a:latin typeface="Segoe UI" panose="020B0502040204020203" pitchFamily="34" charset="0"/>
              <a:hlinkClick xmlns:r="http://schemas.openxmlformats.org/officeDocument/2006/relationships" r:id="rId3">
                <a:extLst>
                  <a:ext uri="{A12FA001-AC4F-418D-AE19-62706E023703}">
                    <ahyp:hlinkClr xmlns:ahyp="http://schemas.microsoft.com/office/drawing/2018/hyperlinkcolor" val="tx"/>
                  </a:ext>
                </a:extLst>
              </a:hlinkClick>
            </a:rPr>
            <a:t>Modernize customizations</a:t>
          </a:r>
          <a:r>
            <a:rPr lang="en-US" sz="1800" b="0" i="0" kern="1200" dirty="0">
              <a:solidFill>
                <a:schemeClr val="bg1"/>
              </a:solidFill>
              <a:effectLst/>
              <a:latin typeface="Segoe UI" panose="020B0502040204020203" pitchFamily="34" charset="0"/>
            </a:rPr>
            <a:t>.</a:t>
          </a:r>
          <a:endParaRPr lang="es-MX" sz="1800" kern="1200" dirty="0">
            <a:solidFill>
              <a:schemeClr val="bg1"/>
            </a:solidFill>
          </a:endParaRPr>
        </a:p>
      </dsp:txBody>
      <dsp:txXfrm>
        <a:off x="7872077" y="754380"/>
        <a:ext cx="3933155" cy="1584198"/>
      </dsp:txXfrm>
    </dsp:sp>
    <dsp:sp modelId="{8F94B34D-F173-4668-90D7-14A54EEA8E14}">
      <dsp:nvSpPr>
        <dsp:cNvPr id="0" name=""/>
        <dsp:cNvSpPr/>
      </dsp:nvSpPr>
      <dsp:spPr>
        <a:xfrm>
          <a:off x="0" y="2338578"/>
          <a:ext cx="11811000" cy="176022"/>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D51D8B-979F-4D35-995F-E3A6FAB458EA}">
      <dsp:nvSpPr>
        <dsp:cNvPr id="0" name=""/>
        <dsp:cNvSpPr/>
      </dsp:nvSpPr>
      <dsp:spPr>
        <a:xfrm>
          <a:off x="0" y="0"/>
          <a:ext cx="9828847" cy="1312069"/>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To make the switch to a modern user interface, you need to focus on the following:</a:t>
          </a:r>
          <a:endParaRPr lang="en-US" sz="2300" kern="1200"/>
        </a:p>
      </dsp:txBody>
      <dsp:txXfrm>
        <a:off x="38429" y="38429"/>
        <a:ext cx="8413022" cy="1235211"/>
      </dsp:txXfrm>
    </dsp:sp>
    <dsp:sp modelId="{85F6B951-9488-4F96-B23F-845C4052A87A}">
      <dsp:nvSpPr>
        <dsp:cNvPr id="0" name=""/>
        <dsp:cNvSpPr/>
      </dsp:nvSpPr>
      <dsp:spPr>
        <a:xfrm>
          <a:off x="867251" y="1530747"/>
          <a:ext cx="9828847" cy="1312069"/>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Transitioning your </a:t>
          </a:r>
          <a:r>
            <a:rPr lang="en-US" sz="2300" b="1" i="0" kern="1200"/>
            <a:t>lists and libraries</a:t>
          </a:r>
          <a:r>
            <a:rPr lang="en-US" sz="2300" b="0" i="0" kern="1200"/>
            <a:t> to use the modern user interface (also referred to as the modern list and library experience)</a:t>
          </a:r>
          <a:endParaRPr lang="en-US" sz="2300" kern="1200"/>
        </a:p>
      </dsp:txBody>
      <dsp:txXfrm>
        <a:off x="905680" y="1569176"/>
        <a:ext cx="8031893" cy="1235211"/>
      </dsp:txXfrm>
    </dsp:sp>
    <dsp:sp modelId="{DAE0D73D-4D0D-4456-9B00-8F6B5003968C}">
      <dsp:nvSpPr>
        <dsp:cNvPr id="0" name=""/>
        <dsp:cNvSpPr/>
      </dsp:nvSpPr>
      <dsp:spPr>
        <a:xfrm>
          <a:off x="1734502" y="3061494"/>
          <a:ext cx="9828847" cy="1312069"/>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Transforming your </a:t>
          </a:r>
          <a:r>
            <a:rPr lang="en-US" sz="2300" b="1" i="0" kern="1200"/>
            <a:t>site pages</a:t>
          </a:r>
          <a:r>
            <a:rPr lang="en-US" sz="2300" b="0" i="0" kern="1200"/>
            <a:t> from classic wiki and web part pages into modern pages</a:t>
          </a:r>
          <a:endParaRPr lang="en-US" sz="2300" kern="1200"/>
        </a:p>
      </dsp:txBody>
      <dsp:txXfrm>
        <a:off x="1772931" y="3099923"/>
        <a:ext cx="8031893" cy="1235211"/>
      </dsp:txXfrm>
    </dsp:sp>
    <dsp:sp modelId="{099664C5-7204-4EEA-B420-2F87482FC2B6}">
      <dsp:nvSpPr>
        <dsp:cNvPr id="0" name=""/>
        <dsp:cNvSpPr/>
      </dsp:nvSpPr>
      <dsp:spPr>
        <a:xfrm>
          <a:off x="8976002" y="994985"/>
          <a:ext cx="852844" cy="852844"/>
        </a:xfrm>
        <a:prstGeom prst="downArrow">
          <a:avLst>
            <a:gd name="adj1" fmla="val 55000"/>
            <a:gd name="adj2" fmla="val 45000"/>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167892" y="994985"/>
        <a:ext cx="469064" cy="641765"/>
      </dsp:txXfrm>
    </dsp:sp>
    <dsp:sp modelId="{1057DA33-D6E3-4F3E-995E-C4D01F241A60}">
      <dsp:nvSpPr>
        <dsp:cNvPr id="0" name=""/>
        <dsp:cNvSpPr/>
      </dsp:nvSpPr>
      <dsp:spPr>
        <a:xfrm>
          <a:off x="9843253" y="2516986"/>
          <a:ext cx="852844" cy="852844"/>
        </a:xfrm>
        <a:prstGeom prst="downArrow">
          <a:avLst>
            <a:gd name="adj1" fmla="val 55000"/>
            <a:gd name="adj2" fmla="val 45000"/>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0035143" y="2516986"/>
        <a:ext cx="469064" cy="6417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D7F87-7B82-4AD4-BE08-CACBB268E7C1}">
      <dsp:nvSpPr>
        <dsp:cNvPr id="0" name=""/>
        <dsp:cNvSpPr/>
      </dsp:nvSpPr>
      <dsp:spPr>
        <a:xfrm>
          <a:off x="9763" y="318225"/>
          <a:ext cx="2354972" cy="706491"/>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232" tIns="87232" rIns="87232" bIns="87232" numCol="1" spcCol="1270" anchor="ctr" anchorCtr="0">
          <a:noAutofit/>
        </a:bodyPr>
        <a:lstStyle/>
        <a:p>
          <a:pPr marL="0" lvl="0" indent="0" algn="ctr" defTabSz="1244600">
            <a:lnSpc>
              <a:spcPct val="90000"/>
            </a:lnSpc>
            <a:spcBef>
              <a:spcPct val="0"/>
            </a:spcBef>
            <a:spcAft>
              <a:spcPct val="35000"/>
            </a:spcAft>
            <a:buNone/>
          </a:pPr>
          <a:r>
            <a:rPr lang="en-US" sz="2800" kern="1200"/>
            <a:t>Replace</a:t>
          </a:r>
        </a:p>
      </dsp:txBody>
      <dsp:txXfrm>
        <a:off x="221710" y="318225"/>
        <a:ext cx="1931078" cy="706491"/>
      </dsp:txXfrm>
    </dsp:sp>
    <dsp:sp modelId="{A869AE40-869E-470A-88BB-2AAD32CD0926}">
      <dsp:nvSpPr>
        <dsp:cNvPr id="0" name=""/>
        <dsp:cNvSpPr/>
      </dsp:nvSpPr>
      <dsp:spPr>
        <a:xfrm>
          <a:off x="9763" y="1024717"/>
          <a:ext cx="2143025" cy="361640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9347" tIns="169347" rIns="169347" bIns="338693" numCol="1" spcCol="1270" anchor="t" anchorCtr="0">
          <a:noAutofit/>
        </a:bodyPr>
        <a:lstStyle/>
        <a:p>
          <a:pPr marL="0" lvl="0" indent="0" algn="l" defTabSz="755650">
            <a:lnSpc>
              <a:spcPct val="90000"/>
            </a:lnSpc>
            <a:spcBef>
              <a:spcPct val="0"/>
            </a:spcBef>
            <a:spcAft>
              <a:spcPct val="35000"/>
            </a:spcAft>
            <a:buNone/>
          </a:pPr>
          <a:r>
            <a:rPr lang="en-US" sz="1700" kern="1200"/>
            <a:t>Replace incompatible customizations with equivalents that work in a modern user interface. Following are some samples. For more information, see Modernize customizations.</a:t>
          </a:r>
        </a:p>
      </dsp:txBody>
      <dsp:txXfrm>
        <a:off x="9763" y="1024717"/>
        <a:ext cx="2143025" cy="3616408"/>
      </dsp:txXfrm>
    </dsp:sp>
    <dsp:sp modelId="{7AEF7A68-0333-4F47-A178-73F4911648DD}">
      <dsp:nvSpPr>
        <dsp:cNvPr id="0" name=""/>
        <dsp:cNvSpPr/>
      </dsp:nvSpPr>
      <dsp:spPr>
        <a:xfrm>
          <a:off x="2306976" y="318225"/>
          <a:ext cx="2354972" cy="706491"/>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232" tIns="87232" rIns="87232" bIns="87232" numCol="1" spcCol="1270" anchor="ctr" anchorCtr="0">
          <a:noAutofit/>
        </a:bodyPr>
        <a:lstStyle/>
        <a:p>
          <a:pPr marL="0" lvl="0" indent="0" algn="ctr" defTabSz="1244600">
            <a:lnSpc>
              <a:spcPct val="90000"/>
            </a:lnSpc>
            <a:spcBef>
              <a:spcPct val="0"/>
            </a:spcBef>
            <a:spcAft>
              <a:spcPct val="35000"/>
            </a:spcAft>
            <a:buNone/>
          </a:pPr>
          <a:r>
            <a:rPr lang="en-US" sz="2800" kern="1200" dirty="0"/>
            <a:t>Replace</a:t>
          </a:r>
        </a:p>
      </dsp:txBody>
      <dsp:txXfrm>
        <a:off x="2518923" y="318225"/>
        <a:ext cx="1931078" cy="706491"/>
      </dsp:txXfrm>
    </dsp:sp>
    <dsp:sp modelId="{E2182136-3736-4B90-94CB-57A21F3B533D}">
      <dsp:nvSpPr>
        <dsp:cNvPr id="0" name=""/>
        <dsp:cNvSpPr/>
      </dsp:nvSpPr>
      <dsp:spPr>
        <a:xfrm>
          <a:off x="2306976" y="1024717"/>
          <a:ext cx="2143025" cy="361640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9347" tIns="169347" rIns="169347" bIns="338693" numCol="1" spcCol="1270" anchor="t" anchorCtr="0">
          <a:noAutofit/>
        </a:bodyPr>
        <a:lstStyle/>
        <a:p>
          <a:pPr marL="0" lvl="0" indent="0" algn="l" defTabSz="755650">
            <a:lnSpc>
              <a:spcPct val="90000"/>
            </a:lnSpc>
            <a:spcBef>
              <a:spcPct val="0"/>
            </a:spcBef>
            <a:spcAft>
              <a:spcPct val="35000"/>
            </a:spcAft>
            <a:buNone/>
          </a:pPr>
          <a:r>
            <a:rPr lang="en-US" sz="1700" kern="1200"/>
            <a:t>Replace JSLink with a column formatter or with a SharePoint Framework Field Customizer extension.</a:t>
          </a:r>
        </a:p>
      </dsp:txBody>
      <dsp:txXfrm>
        <a:off x="2306976" y="1024717"/>
        <a:ext cx="2143025" cy="3616408"/>
      </dsp:txXfrm>
    </dsp:sp>
    <dsp:sp modelId="{5D127B60-1981-4057-86AD-3C18D47D51BD}">
      <dsp:nvSpPr>
        <dsp:cNvPr id="0" name=""/>
        <dsp:cNvSpPr/>
      </dsp:nvSpPr>
      <dsp:spPr>
        <a:xfrm>
          <a:off x="4604188" y="318225"/>
          <a:ext cx="2354972" cy="706491"/>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232" tIns="87232" rIns="87232" bIns="87232" numCol="1" spcCol="1270" anchor="ctr" anchorCtr="0">
          <a:noAutofit/>
        </a:bodyPr>
        <a:lstStyle/>
        <a:p>
          <a:pPr marL="0" lvl="0" indent="0" algn="ctr" defTabSz="1244600">
            <a:lnSpc>
              <a:spcPct val="90000"/>
            </a:lnSpc>
            <a:spcBef>
              <a:spcPct val="0"/>
            </a:spcBef>
            <a:spcAft>
              <a:spcPct val="35000"/>
            </a:spcAft>
            <a:buNone/>
          </a:pPr>
          <a:r>
            <a:rPr lang="en-US" sz="2800" kern="1200"/>
            <a:t>Replace</a:t>
          </a:r>
        </a:p>
      </dsp:txBody>
      <dsp:txXfrm>
        <a:off x="4816135" y="318225"/>
        <a:ext cx="1931078" cy="706491"/>
      </dsp:txXfrm>
    </dsp:sp>
    <dsp:sp modelId="{6972564D-A0BC-4E3A-B854-828524A342B1}">
      <dsp:nvSpPr>
        <dsp:cNvPr id="0" name=""/>
        <dsp:cNvSpPr/>
      </dsp:nvSpPr>
      <dsp:spPr>
        <a:xfrm>
          <a:off x="4604188" y="1024717"/>
          <a:ext cx="2143025" cy="361640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9347" tIns="169347" rIns="169347" bIns="338693" numCol="1" spcCol="1270" anchor="t" anchorCtr="0">
          <a:noAutofit/>
        </a:bodyPr>
        <a:lstStyle/>
        <a:p>
          <a:pPr marL="0" lvl="0" indent="0" algn="l" defTabSz="755650">
            <a:lnSpc>
              <a:spcPct val="90000"/>
            </a:lnSpc>
            <a:spcBef>
              <a:spcPct val="0"/>
            </a:spcBef>
            <a:spcAft>
              <a:spcPct val="35000"/>
            </a:spcAft>
            <a:buNone/>
          </a:pPr>
          <a:r>
            <a:rPr lang="en-US" sz="1700" kern="1200"/>
            <a:t>Replace existing first-party web parts with SharePoint Framework web parts in case there's no out-of-the-box modern web part available that provides similar capabilities.</a:t>
          </a:r>
        </a:p>
      </dsp:txBody>
      <dsp:txXfrm>
        <a:off x="4604188" y="1024717"/>
        <a:ext cx="2143025" cy="3616408"/>
      </dsp:txXfrm>
    </dsp:sp>
    <dsp:sp modelId="{15FB9697-DE3B-42EE-BC20-2E32D65F0EB7}">
      <dsp:nvSpPr>
        <dsp:cNvPr id="0" name=""/>
        <dsp:cNvSpPr/>
      </dsp:nvSpPr>
      <dsp:spPr>
        <a:xfrm>
          <a:off x="6901401" y="318225"/>
          <a:ext cx="2354972" cy="706491"/>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232" tIns="87232" rIns="87232" bIns="87232" numCol="1" spcCol="1270" anchor="ctr" anchorCtr="0">
          <a:noAutofit/>
        </a:bodyPr>
        <a:lstStyle/>
        <a:p>
          <a:pPr marL="0" lvl="0" indent="0" algn="ctr" defTabSz="1244600">
            <a:lnSpc>
              <a:spcPct val="90000"/>
            </a:lnSpc>
            <a:spcBef>
              <a:spcPct val="0"/>
            </a:spcBef>
            <a:spcAft>
              <a:spcPct val="35000"/>
            </a:spcAft>
            <a:buNone/>
          </a:pPr>
          <a:r>
            <a:rPr lang="en-US" sz="2800" kern="1200"/>
            <a:t>Replace</a:t>
          </a:r>
        </a:p>
      </dsp:txBody>
      <dsp:txXfrm>
        <a:off x="7113348" y="318225"/>
        <a:ext cx="1931078" cy="706491"/>
      </dsp:txXfrm>
    </dsp:sp>
    <dsp:sp modelId="{6781DCE6-98EB-4561-93F7-0A142A7D096F}">
      <dsp:nvSpPr>
        <dsp:cNvPr id="0" name=""/>
        <dsp:cNvSpPr/>
      </dsp:nvSpPr>
      <dsp:spPr>
        <a:xfrm>
          <a:off x="6901401" y="1024717"/>
          <a:ext cx="2143025" cy="361640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9347" tIns="169347" rIns="169347" bIns="338693" numCol="1" spcCol="1270" anchor="t" anchorCtr="0">
          <a:noAutofit/>
        </a:bodyPr>
        <a:lstStyle/>
        <a:p>
          <a:pPr marL="0" lvl="0" indent="0" algn="l" defTabSz="755650">
            <a:lnSpc>
              <a:spcPct val="90000"/>
            </a:lnSpc>
            <a:spcBef>
              <a:spcPct val="0"/>
            </a:spcBef>
            <a:spcAft>
              <a:spcPct val="35000"/>
            </a:spcAft>
            <a:buNone/>
          </a:pPr>
          <a:r>
            <a:rPr lang="en-US" sz="1700" kern="1200"/>
            <a:t>Replace JavaScript embedding via user custom actions with a SharePoint Framework Application Customizer extension.</a:t>
          </a:r>
        </a:p>
      </dsp:txBody>
      <dsp:txXfrm>
        <a:off x="6901401" y="1024717"/>
        <a:ext cx="2143025" cy="3616408"/>
      </dsp:txXfrm>
    </dsp:sp>
    <dsp:sp modelId="{5BE00C35-AC65-44B7-A2DC-80563B35CAD6}">
      <dsp:nvSpPr>
        <dsp:cNvPr id="0" name=""/>
        <dsp:cNvSpPr/>
      </dsp:nvSpPr>
      <dsp:spPr>
        <a:xfrm>
          <a:off x="9198613" y="318225"/>
          <a:ext cx="2354972" cy="706491"/>
        </a:xfrm>
        <a:prstGeom prst="chevron">
          <a:avLst>
            <a:gd name="adj" fmla="val 3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232" tIns="87232" rIns="87232" bIns="87232" numCol="1" spcCol="1270" anchor="ctr" anchorCtr="0">
          <a:noAutofit/>
        </a:bodyPr>
        <a:lstStyle/>
        <a:p>
          <a:pPr marL="0" lvl="0" indent="0" algn="ctr" defTabSz="1244600">
            <a:lnSpc>
              <a:spcPct val="90000"/>
            </a:lnSpc>
            <a:spcBef>
              <a:spcPct val="0"/>
            </a:spcBef>
            <a:spcAft>
              <a:spcPct val="35000"/>
            </a:spcAft>
            <a:buNone/>
          </a:pPr>
          <a:r>
            <a:rPr lang="en-US" sz="2800" kern="1200"/>
            <a:t>Replace</a:t>
          </a:r>
        </a:p>
      </dsp:txBody>
      <dsp:txXfrm>
        <a:off x="9410560" y="318225"/>
        <a:ext cx="1931078" cy="706491"/>
      </dsp:txXfrm>
    </dsp:sp>
    <dsp:sp modelId="{B3CF07E5-56CC-4633-B009-9758F8211FD8}">
      <dsp:nvSpPr>
        <dsp:cNvPr id="0" name=""/>
        <dsp:cNvSpPr/>
      </dsp:nvSpPr>
      <dsp:spPr>
        <a:xfrm>
          <a:off x="9198613" y="1024717"/>
          <a:ext cx="2143025" cy="361640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9347" tIns="169347" rIns="169347" bIns="338693" numCol="1" spcCol="1270" anchor="t" anchorCtr="0">
          <a:noAutofit/>
        </a:bodyPr>
        <a:lstStyle/>
        <a:p>
          <a:pPr marL="0" lvl="0" indent="0" algn="l" defTabSz="755650">
            <a:lnSpc>
              <a:spcPct val="90000"/>
            </a:lnSpc>
            <a:spcBef>
              <a:spcPct val="0"/>
            </a:spcBef>
            <a:spcAft>
              <a:spcPct val="35000"/>
            </a:spcAft>
            <a:buNone/>
          </a:pPr>
          <a:r>
            <a:rPr lang="en-US" sz="1700" kern="1200"/>
            <a:t>Replace list commands (user custom actions) with SharePoint Framework ListView Command Set extensions.</a:t>
          </a:r>
        </a:p>
      </dsp:txBody>
      <dsp:txXfrm>
        <a:off x="9198613" y="1024717"/>
        <a:ext cx="2143025" cy="36164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FAD98-A98B-4135-B31B-A39EED4D6152}">
      <dsp:nvSpPr>
        <dsp:cNvPr id="0" name=""/>
        <dsp:cNvSpPr/>
      </dsp:nvSpPr>
      <dsp:spPr>
        <a:xfrm>
          <a:off x="0" y="533"/>
          <a:ext cx="11563350" cy="12492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4D7DC7-EC69-4A8B-9A00-6EEBD54AC3B2}">
      <dsp:nvSpPr>
        <dsp:cNvPr id="0" name=""/>
        <dsp:cNvSpPr/>
      </dsp:nvSpPr>
      <dsp:spPr>
        <a:xfrm>
          <a:off x="377908" y="281622"/>
          <a:ext cx="687106" cy="6871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C3D1E9-B72B-434B-83A6-A99F45E337DC}">
      <dsp:nvSpPr>
        <dsp:cNvPr id="0" name=""/>
        <dsp:cNvSpPr/>
      </dsp:nvSpPr>
      <dsp:spPr>
        <a:xfrm>
          <a:off x="1442923" y="533"/>
          <a:ext cx="10120426" cy="1249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216" tIns="132216" rIns="132216" bIns="132216" numCol="1" spcCol="1270" anchor="ctr" anchorCtr="0">
          <a:noAutofit/>
        </a:bodyPr>
        <a:lstStyle/>
        <a:p>
          <a:pPr marL="0" lvl="0" indent="0" algn="l" defTabSz="711200">
            <a:lnSpc>
              <a:spcPct val="90000"/>
            </a:lnSpc>
            <a:spcBef>
              <a:spcPct val="0"/>
            </a:spcBef>
            <a:spcAft>
              <a:spcPct val="35000"/>
            </a:spcAft>
            <a:buNone/>
          </a:pPr>
          <a:r>
            <a:rPr lang="en-US" sz="1600" b="1" i="0" kern="1200">
              <a:hlinkClick xmlns:r="http://schemas.openxmlformats.org/officeDocument/2006/relationships" r:id="rId3"/>
            </a:rPr>
            <a:t>Enabling lists and libraries to show in the modern user interface</a:t>
          </a:r>
          <a:r>
            <a:rPr lang="en-US" sz="1600" b="0" i="0" kern="1200"/>
            <a:t> by replacing customizations, removing incompatible columns from the used views, or (as a last resort) moving data into a modern user interface-compatible list type.</a:t>
          </a:r>
          <a:endParaRPr lang="en-US" sz="1600" kern="1200"/>
        </a:p>
      </dsp:txBody>
      <dsp:txXfrm>
        <a:off x="1442923" y="533"/>
        <a:ext cx="10120426" cy="1249284"/>
      </dsp:txXfrm>
    </dsp:sp>
    <dsp:sp modelId="{6A87C5DF-4D63-431B-8FC3-74F891CAB949}">
      <dsp:nvSpPr>
        <dsp:cNvPr id="0" name=""/>
        <dsp:cNvSpPr/>
      </dsp:nvSpPr>
      <dsp:spPr>
        <a:xfrm>
          <a:off x="0" y="1562139"/>
          <a:ext cx="11563350" cy="12492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EC5A44-73BF-459A-9B97-8F10A6F8CF89}">
      <dsp:nvSpPr>
        <dsp:cNvPr id="0" name=""/>
        <dsp:cNvSpPr/>
      </dsp:nvSpPr>
      <dsp:spPr>
        <a:xfrm>
          <a:off x="377908" y="1843228"/>
          <a:ext cx="687106" cy="687106"/>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C0AE1F-A2F3-4F0C-9DB1-0285FB2B8280}">
      <dsp:nvSpPr>
        <dsp:cNvPr id="0" name=""/>
        <dsp:cNvSpPr/>
      </dsp:nvSpPr>
      <dsp:spPr>
        <a:xfrm>
          <a:off x="1442923" y="1562139"/>
          <a:ext cx="10120426" cy="1249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216" tIns="132216" rIns="132216" bIns="132216" numCol="1" spcCol="1270" anchor="ctr" anchorCtr="0">
          <a:noAutofit/>
        </a:bodyPr>
        <a:lstStyle/>
        <a:p>
          <a:pPr marL="0" lvl="0" indent="0" algn="l" defTabSz="711200">
            <a:lnSpc>
              <a:spcPct val="90000"/>
            </a:lnSpc>
            <a:spcBef>
              <a:spcPct val="0"/>
            </a:spcBef>
            <a:spcAft>
              <a:spcPct val="35000"/>
            </a:spcAft>
            <a:buNone/>
          </a:pPr>
          <a:r>
            <a:rPr lang="en-US" sz="1600" b="1" i="0" kern="1200">
              <a:hlinkClick xmlns:r="http://schemas.openxmlformats.org/officeDocument/2006/relationships" r:id="rId6"/>
            </a:rPr>
            <a:t>Connecting your site to a Microsoft 365 group</a:t>
          </a:r>
          <a:r>
            <a:rPr lang="en-US" sz="1600" b="0" i="0" kern="1200"/>
            <a:t>, which gives your site a modern home page and enables your site to use, for example, a mailbox or Microsoft Planner, which then enables you to use a modern version of a calendar and task list.</a:t>
          </a:r>
          <a:endParaRPr lang="en-US" sz="1600" kern="1200"/>
        </a:p>
      </dsp:txBody>
      <dsp:txXfrm>
        <a:off x="1442923" y="1562139"/>
        <a:ext cx="10120426" cy="1249284"/>
      </dsp:txXfrm>
    </dsp:sp>
    <dsp:sp modelId="{E6525187-2508-4E62-AE4B-D5EE69F9899F}">
      <dsp:nvSpPr>
        <dsp:cNvPr id="0" name=""/>
        <dsp:cNvSpPr/>
      </dsp:nvSpPr>
      <dsp:spPr>
        <a:xfrm>
          <a:off x="0" y="3123745"/>
          <a:ext cx="11563350" cy="12492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C77C71-8B5A-405F-8B2D-9FF7C3E9590D}">
      <dsp:nvSpPr>
        <dsp:cNvPr id="0" name=""/>
        <dsp:cNvSpPr/>
      </dsp:nvSpPr>
      <dsp:spPr>
        <a:xfrm>
          <a:off x="377908" y="3404834"/>
          <a:ext cx="687106" cy="6871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03680C-B9BE-4158-B35F-5EF5A094B814}">
      <dsp:nvSpPr>
        <dsp:cNvPr id="0" name=""/>
        <dsp:cNvSpPr/>
      </dsp:nvSpPr>
      <dsp:spPr>
        <a:xfrm>
          <a:off x="1442923" y="3123745"/>
          <a:ext cx="10120426" cy="1249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216" tIns="132216" rIns="132216" bIns="132216" numCol="1" spcCol="1270" anchor="ctr" anchorCtr="0">
          <a:noAutofit/>
        </a:bodyPr>
        <a:lstStyle/>
        <a:p>
          <a:pPr marL="0" lvl="0" indent="0" algn="l" defTabSz="711200">
            <a:lnSpc>
              <a:spcPct val="90000"/>
            </a:lnSpc>
            <a:spcBef>
              <a:spcPct val="0"/>
            </a:spcBef>
            <a:spcAft>
              <a:spcPct val="35000"/>
            </a:spcAft>
            <a:buNone/>
          </a:pPr>
          <a:r>
            <a:rPr lang="en-US" sz="1600" b="1" i="0" kern="1200">
              <a:hlinkClick xmlns:r="http://schemas.openxmlformats.org/officeDocument/2006/relationships" r:id="rId9"/>
            </a:rPr>
            <a:t>Creating modern pages</a:t>
          </a:r>
          <a:r>
            <a:rPr lang="en-US" sz="1600" b="0" i="0" kern="1200"/>
            <a:t> and configuring these to be "similar" to your key classic wiki and web part pages. Programmatic page transformation should be done for the key pages of your sites; transforming all pages is resource-intensive and often not needed. To assist in this triage, the SharePoint Modernization scanner can give you usage information about the current wiki and web part pages.</a:t>
          </a:r>
          <a:endParaRPr lang="en-US" sz="1600" kern="1200"/>
        </a:p>
      </dsp:txBody>
      <dsp:txXfrm>
        <a:off x="1442923" y="3123745"/>
        <a:ext cx="10120426" cy="12492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D1B907-170B-435A-9CBE-3833DF670304}">
      <dsp:nvSpPr>
        <dsp:cNvPr id="0" name=""/>
        <dsp:cNvSpPr/>
      </dsp:nvSpPr>
      <dsp:spPr>
        <a:xfrm>
          <a:off x="0" y="1171320"/>
          <a:ext cx="11887200" cy="693000"/>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2579" tIns="333248" rIns="92257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SharePoint Modernization Scanner</a:t>
          </a:r>
        </a:p>
      </dsp:txBody>
      <dsp:txXfrm>
        <a:off x="0" y="1171320"/>
        <a:ext cx="11887200" cy="693000"/>
      </dsp:txXfrm>
    </dsp:sp>
    <dsp:sp modelId="{2E8D93B6-95A3-4DDD-92BB-7503C2E21E68}">
      <dsp:nvSpPr>
        <dsp:cNvPr id="0" name=""/>
        <dsp:cNvSpPr/>
      </dsp:nvSpPr>
      <dsp:spPr>
        <a:xfrm>
          <a:off x="594360" y="935160"/>
          <a:ext cx="8321040" cy="47232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516" tIns="0" rIns="314516" bIns="0" numCol="1" spcCol="1270" anchor="ctr" anchorCtr="0">
          <a:noAutofit/>
        </a:bodyPr>
        <a:lstStyle/>
        <a:p>
          <a:pPr marL="0" lvl="0" indent="0" algn="l" defTabSz="711200">
            <a:lnSpc>
              <a:spcPct val="90000"/>
            </a:lnSpc>
            <a:spcBef>
              <a:spcPct val="0"/>
            </a:spcBef>
            <a:spcAft>
              <a:spcPct val="35000"/>
            </a:spcAft>
            <a:buNone/>
          </a:pPr>
          <a:r>
            <a:rPr lang="en-US" sz="1600" kern="1200" dirty="0"/>
            <a:t>What tools are available to show readiness of classic sites to become modern? </a:t>
          </a:r>
        </a:p>
      </dsp:txBody>
      <dsp:txXfrm>
        <a:off x="617417" y="958217"/>
        <a:ext cx="8274926" cy="426206"/>
      </dsp:txXfrm>
    </dsp:sp>
    <dsp:sp modelId="{D9659EF8-3F6C-4E01-A15F-756514C89340}">
      <dsp:nvSpPr>
        <dsp:cNvPr id="0" name=""/>
        <dsp:cNvSpPr/>
      </dsp:nvSpPr>
      <dsp:spPr>
        <a:xfrm>
          <a:off x="0" y="2186880"/>
          <a:ext cx="11887200" cy="982799"/>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2579" tIns="333248" rIns="92257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Each site owner to run a wizard</a:t>
          </a:r>
        </a:p>
        <a:p>
          <a:pPr marL="171450" lvl="1" indent="-171450" algn="l" defTabSz="711200">
            <a:lnSpc>
              <a:spcPct val="90000"/>
            </a:lnSpc>
            <a:spcBef>
              <a:spcPct val="0"/>
            </a:spcBef>
            <a:spcAft>
              <a:spcPct val="15000"/>
            </a:spcAft>
            <a:buChar char="•"/>
          </a:pPr>
          <a:r>
            <a:rPr lang="en-US" sz="1600" kern="1200" dirty="0"/>
            <a:t>Run a bulk operation known as a </a:t>
          </a:r>
          <a:r>
            <a:rPr lang="en-US" sz="1600" b="1" kern="1200" dirty="0"/>
            <a:t>group-connection</a:t>
          </a:r>
          <a:r>
            <a:rPr lang="en-US" sz="1600" kern="1200" dirty="0"/>
            <a:t> </a:t>
          </a:r>
        </a:p>
      </dsp:txBody>
      <dsp:txXfrm>
        <a:off x="0" y="2186880"/>
        <a:ext cx="11887200" cy="982799"/>
      </dsp:txXfrm>
    </dsp:sp>
    <dsp:sp modelId="{E38AA5E2-7ADC-4273-A6B6-E13CCF6ADD45}">
      <dsp:nvSpPr>
        <dsp:cNvPr id="0" name=""/>
        <dsp:cNvSpPr/>
      </dsp:nvSpPr>
      <dsp:spPr>
        <a:xfrm>
          <a:off x="594360" y="1950720"/>
          <a:ext cx="8321040" cy="47232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516" tIns="0" rIns="314516" bIns="0" numCol="1" spcCol="1270" anchor="ctr" anchorCtr="0">
          <a:noAutofit/>
        </a:bodyPr>
        <a:lstStyle/>
        <a:p>
          <a:pPr marL="0" lvl="0" indent="0" algn="l" defTabSz="711200">
            <a:lnSpc>
              <a:spcPct val="90000"/>
            </a:lnSpc>
            <a:spcBef>
              <a:spcPct val="0"/>
            </a:spcBef>
            <a:spcAft>
              <a:spcPct val="35000"/>
            </a:spcAft>
            <a:buNone/>
          </a:pPr>
          <a:r>
            <a:rPr lang="en-US" sz="1600" kern="1200" dirty="0"/>
            <a:t>What two strategic options do you have to connect to a Group?</a:t>
          </a:r>
        </a:p>
      </dsp:txBody>
      <dsp:txXfrm>
        <a:off x="617417" y="1973777"/>
        <a:ext cx="8274926" cy="426206"/>
      </dsp:txXfrm>
    </dsp:sp>
    <dsp:sp modelId="{E3B73709-B8DD-48E3-8A15-4F50A23C17B2}">
      <dsp:nvSpPr>
        <dsp:cNvPr id="0" name=""/>
        <dsp:cNvSpPr/>
      </dsp:nvSpPr>
      <dsp:spPr>
        <a:xfrm>
          <a:off x="0" y="3492240"/>
          <a:ext cx="11887200" cy="982799"/>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2579" tIns="333248" rIns="922579"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t>Owners</a:t>
          </a:r>
        </a:p>
        <a:p>
          <a:pPr marL="171450" lvl="1" indent="-171450" algn="l" defTabSz="711200">
            <a:lnSpc>
              <a:spcPct val="90000"/>
            </a:lnSpc>
            <a:spcBef>
              <a:spcPct val="0"/>
            </a:spcBef>
            <a:spcAft>
              <a:spcPct val="15000"/>
            </a:spcAft>
            <a:buChar char="•"/>
          </a:pPr>
          <a:r>
            <a:rPr lang="en-US" sz="1600" kern="1200" dirty="0"/>
            <a:t>Members</a:t>
          </a:r>
        </a:p>
      </dsp:txBody>
      <dsp:txXfrm>
        <a:off x="0" y="3492240"/>
        <a:ext cx="11887200" cy="982799"/>
      </dsp:txXfrm>
    </dsp:sp>
    <dsp:sp modelId="{B53F4E93-C40A-4E00-AAE8-005C4C7D2A80}">
      <dsp:nvSpPr>
        <dsp:cNvPr id="0" name=""/>
        <dsp:cNvSpPr/>
      </dsp:nvSpPr>
      <dsp:spPr>
        <a:xfrm>
          <a:off x="594360" y="3256079"/>
          <a:ext cx="8321040" cy="47232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516" tIns="0" rIns="314516" bIns="0" numCol="1" spcCol="1270" anchor="ctr" anchorCtr="0">
          <a:noAutofit/>
        </a:bodyPr>
        <a:lstStyle/>
        <a:p>
          <a:pPr marL="0" lvl="0" indent="0" algn="l" defTabSz="711200">
            <a:lnSpc>
              <a:spcPct val="90000"/>
            </a:lnSpc>
            <a:spcBef>
              <a:spcPct val="0"/>
            </a:spcBef>
            <a:spcAft>
              <a:spcPct val="35000"/>
            </a:spcAft>
            <a:buNone/>
          </a:pPr>
          <a:r>
            <a:rPr lang="en-US" sz="1600" kern="1200" dirty="0"/>
            <a:t>What two levels of membership are available when a team site is group connected?</a:t>
          </a:r>
        </a:p>
      </dsp:txBody>
      <dsp:txXfrm>
        <a:off x="617417" y="3279136"/>
        <a:ext cx="8274926"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1/19/2021 12:05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1/19/2021 12:04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microsoft.com/en-us/fasttrack/resource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sharepoint/dev/transform/modernize-connect-to-office365-group"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microsoft.com/en-us/fasttrack/resourc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sharepoint/dev/transform/modernize-userinterface"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docs.microsoft.com/en-us/sharepoint/dev/transform/modernize-customizations" TargetMode="External"/><Relationship Id="rId4" Type="http://schemas.openxmlformats.org/officeDocument/2006/relationships/hyperlink" Target="https://docs.microsoft.com/en-us/sharepoint/dev/transform/modernize-userinterface-lists-and-librarie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1/19/2021 12:04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525532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sz="900" b="1" i="0" dirty="0">
                <a:solidFill>
                  <a:srgbClr val="171717"/>
                </a:solidFill>
                <a:effectLst/>
                <a:latin typeface="Segoe UI" panose="020B0502040204020203" pitchFamily="34" charset="0"/>
              </a:rPr>
              <a:t>Key business stakeholders</a:t>
            </a:r>
            <a:r>
              <a:rPr lang="en-US" sz="900" b="0" i="0" dirty="0">
                <a:solidFill>
                  <a:srgbClr val="171717"/>
                </a:solidFill>
                <a:effectLst/>
                <a:latin typeface="Segoe UI" panose="020B0502040204020203" pitchFamily="34" charset="0"/>
              </a:rPr>
              <a:t> - The modern user interface must meet the needs of the business user, and the key business stakeholders should be advocates of this change. Granting them access to a playground environment and closely working with them will help them understand what works well and what doesn't. Later on, these key business stakeholders will play a crucial role in helping your end-users adopt the modern user interface.</a:t>
            </a:r>
          </a:p>
          <a:p>
            <a:pPr algn="l">
              <a:buFont typeface="Arial" panose="020B0604020202020204" pitchFamily="34" charset="0"/>
              <a:buChar char="•"/>
            </a:pPr>
            <a:r>
              <a:rPr lang="en-US" sz="900" b="1" i="0" dirty="0">
                <a:solidFill>
                  <a:srgbClr val="171717"/>
                </a:solidFill>
                <a:effectLst/>
                <a:latin typeface="Segoe UI" panose="020B0502040204020203" pitchFamily="34" charset="0"/>
              </a:rPr>
              <a:t>Customization team and developers</a:t>
            </a:r>
            <a:r>
              <a:rPr lang="en-US" sz="900" b="0" i="0" dirty="0">
                <a:solidFill>
                  <a:srgbClr val="171717"/>
                </a:solidFill>
                <a:effectLst/>
                <a:latin typeface="Segoe UI" panose="020B0502040204020203" pitchFamily="34" charset="0"/>
              </a:rPr>
              <a:t> - Because customizations built in the past may no longer work in the modern user interface, this team needs to be available to redesign those customizations.</a:t>
            </a:r>
          </a:p>
          <a:p>
            <a:pPr algn="l">
              <a:buFont typeface="Arial" panose="020B0604020202020204" pitchFamily="34" charset="0"/>
              <a:buChar char="•"/>
            </a:pPr>
            <a:r>
              <a:rPr lang="en-US" sz="900" b="1" i="0" dirty="0">
                <a:solidFill>
                  <a:srgbClr val="171717"/>
                </a:solidFill>
                <a:effectLst/>
                <a:latin typeface="Segoe UI" panose="020B0502040204020203" pitchFamily="34" charset="0"/>
              </a:rPr>
              <a:t>SharePoint administrators</a:t>
            </a:r>
            <a:r>
              <a:rPr lang="en-US" sz="900" b="0" i="0" dirty="0">
                <a:solidFill>
                  <a:srgbClr val="171717"/>
                </a:solidFill>
                <a:effectLst/>
                <a:latin typeface="Segoe UI" panose="020B0502040204020203" pitchFamily="34" charset="0"/>
              </a:rPr>
              <a:t> - The admins will be the ones that enable the modern user interface across your tenant and its sites.</a:t>
            </a:r>
          </a:p>
          <a:p>
            <a:pPr algn="l">
              <a:buFont typeface="Arial" panose="020B0604020202020204" pitchFamily="34" charset="0"/>
              <a:buChar char="•"/>
            </a:pPr>
            <a:r>
              <a:rPr lang="en-US" sz="900" b="1" i="0" dirty="0">
                <a:solidFill>
                  <a:srgbClr val="171717"/>
                </a:solidFill>
                <a:effectLst/>
                <a:latin typeface="Segoe UI" panose="020B0502040204020203" pitchFamily="34" charset="0"/>
              </a:rPr>
              <a:t>Change management and governance teams</a:t>
            </a:r>
            <a:r>
              <a:rPr lang="en-US" sz="900" b="0" i="0" dirty="0">
                <a:solidFill>
                  <a:srgbClr val="171717"/>
                </a:solidFill>
                <a:effectLst/>
                <a:latin typeface="Segoe UI" panose="020B0502040204020203" pitchFamily="34" charset="0"/>
              </a:rPr>
              <a:t> - If these teams exist in your organization, they should be looped in as well because switching from the classic user interface to the modern user interface impacts change for users, and might require an update of internal training materials.</a:t>
            </a:r>
          </a:p>
          <a:p>
            <a:endParaRPr lang="es-MX"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1/19/2021 12:04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08990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Discussion:  Your company tenant might contain thousands of site collections, so which of these site collections are good candidates to modernize and which aren’t? </a:t>
            </a:r>
          </a:p>
          <a:p>
            <a:endParaRPr lang="en-US" b="0" i="0" dirty="0">
              <a:solidFill>
                <a:srgbClr val="171717"/>
              </a:solidFill>
              <a:effectLst/>
              <a:latin typeface="Segoe UI" panose="020B0502040204020203" pitchFamily="34" charset="0"/>
            </a:endParaRPr>
          </a:p>
          <a:p>
            <a:endParaRPr lang="es-MX"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1/19/2021 12:04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90547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1/19/2021 12:04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546989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on communication tools and resources, leverage the End User Awareness materials available in </a:t>
            </a:r>
            <a:r>
              <a:rPr lang="en-US" dirty="0">
                <a:hlinkClick r:id="rId3"/>
              </a:rPr>
              <a:t>FastTrack Resource Hub</a:t>
            </a:r>
            <a:r>
              <a:rPr lang="en-US" dirty="0"/>
              <a:t> </a:t>
            </a:r>
            <a:endParaRPr lang="es-MX"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1/19/2021 12:04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249255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For more information about connecting to a Microsoft 365 group and performing a group-connection, see </a:t>
            </a:r>
            <a:r>
              <a:rPr lang="en-US" b="0" i="0" u="none" strike="noStrike" dirty="0">
                <a:effectLst/>
                <a:latin typeface="Segoe UI" panose="020B0502040204020203" pitchFamily="34" charset="0"/>
                <a:hlinkClick r:id="rId3"/>
              </a:rPr>
              <a:t>Connect to a Microsoft 365 group</a:t>
            </a:r>
            <a:r>
              <a:rPr lang="en-US" b="0" i="0" dirty="0">
                <a:solidFill>
                  <a:srgbClr val="171717"/>
                </a:solidFill>
                <a:effectLst/>
                <a:latin typeface="Segoe UI" panose="020B0502040204020203" pitchFamily="34" charset="0"/>
              </a:rPr>
              <a:t>.</a:t>
            </a:r>
          </a:p>
          <a:p>
            <a:endParaRPr lang="en-US" b="0" i="0" dirty="0">
              <a:solidFill>
                <a:srgbClr val="171717"/>
              </a:solidFill>
              <a:effectLst/>
              <a:latin typeface="Segoe UI" panose="020B0502040204020203" pitchFamily="34" charset="0"/>
            </a:endParaRPr>
          </a:p>
          <a:p>
            <a:endParaRPr lang="es-MX"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1/19/2021 12:04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49750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a:t>Connect to an Office 365 Group: </a:t>
            </a:r>
          </a:p>
          <a:p>
            <a:pPr marL="0" indent="0">
              <a:buFont typeface="+mj-lt"/>
              <a:buNone/>
            </a:pPr>
            <a:r>
              <a:rPr lang="en-US"/>
              <a:t>https://docs.microsoft.com/en-us/sharepoint/dev/transform/modernize-connect-to-office365-group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6D2218-77EE-4CFB-918D-F824304A84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442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a:t>Modernize Site Branding: </a:t>
            </a:r>
          </a:p>
          <a:p>
            <a:r>
              <a:rPr lang="en-US"/>
              <a:t>https://docs.microsoft.com/en-us/sharepoint/dev/transform/modernize-branding</a:t>
            </a:r>
          </a:p>
          <a:p>
            <a:endParaRPr lang="en-US"/>
          </a:p>
          <a:p>
            <a:r>
              <a:rPr lang="en-US" sz="1200" b="0" i="0" u="none" strike="noStrike" kern="1200">
                <a:solidFill>
                  <a:schemeClr val="tx1"/>
                </a:solidFill>
                <a:effectLst/>
                <a:latin typeface="+mn-lt"/>
                <a:ea typeface="+mn-ea"/>
                <a:cs typeface="+mn-cs"/>
              </a:rPr>
              <a:t>SharePoint offers a series of default themes out-of-the-box that you can use, but if you want to push your company branding, we recommend that you create your company theme and hide the out-of-the-box themes. After that configuration is complete, your users can only select from the company SharePoint themes that you've configured, and you can programmatically set such themes as part of the modernization effort.</a:t>
            </a:r>
            <a:endParaRPr lang="en-US"/>
          </a:p>
          <a:p>
            <a:endParaRPr lang="en-US"/>
          </a:p>
          <a:p>
            <a:r>
              <a:rPr lang="en-US"/>
              <a:t>Why remediate: </a:t>
            </a:r>
          </a:p>
          <a:p>
            <a:pPr marL="171450" indent="-171450">
              <a:buFontTx/>
              <a:buChar char="-"/>
            </a:pPr>
            <a:r>
              <a:rPr lang="en-US"/>
              <a:t>Modern experience </a:t>
            </a:r>
            <a:r>
              <a:rPr lang="en-US" sz="1200" b="0" i="0" u="none" strike="noStrike" kern="1200">
                <a:solidFill>
                  <a:schemeClr val="tx1"/>
                </a:solidFill>
                <a:effectLst/>
                <a:latin typeface="+mn-lt"/>
                <a:ea typeface="+mn-ea"/>
                <a:cs typeface="+mn-cs"/>
              </a:rPr>
              <a:t>simply ignores custom master pages or alternate CSS configurations (which are incompatible in the modern user interface).</a:t>
            </a:r>
          </a:p>
          <a:p>
            <a:pPr marL="171450" indent="-171450">
              <a:buFontTx/>
              <a:buChar char="-"/>
            </a:pPr>
            <a:r>
              <a:rPr lang="en-US" sz="1200" b="0" i="0" u="none" strike="noStrike" kern="1200" err="1">
                <a:solidFill>
                  <a:schemeClr val="tx1"/>
                </a:solidFill>
                <a:effectLst/>
                <a:latin typeface="+mn-lt"/>
                <a:ea typeface="+mn-ea"/>
                <a:cs typeface="+mn-cs"/>
              </a:rPr>
              <a:t>ou</a:t>
            </a:r>
            <a:r>
              <a:rPr lang="en-US" sz="1200" b="0" i="0" u="none" strike="noStrike" kern="1200">
                <a:solidFill>
                  <a:schemeClr val="tx1"/>
                </a:solidFill>
                <a:effectLst/>
                <a:latin typeface="+mn-lt"/>
                <a:ea typeface="+mn-ea"/>
                <a:cs typeface="+mn-cs"/>
              </a:rPr>
              <a:t> can opt to leave these configurations in place in your modernized site so that it still applies to a page being shown in a classic user interface, </a:t>
            </a:r>
            <a:r>
              <a:rPr lang="en-US" sz="1200" b="1" i="0" u="none" strike="noStrike" kern="1200">
                <a:solidFill>
                  <a:schemeClr val="tx1"/>
                </a:solidFill>
                <a:effectLst/>
                <a:latin typeface="+mn-lt"/>
                <a:ea typeface="+mn-ea"/>
                <a:cs typeface="+mn-cs"/>
              </a:rPr>
              <a:t>but it's cleaner to switch back the OOB master pages and remove the alternate CSS configuration</a:t>
            </a:r>
            <a:r>
              <a:rPr lang="en-US" sz="1200" b="0" i="0" u="none" strike="noStrike" kern="1200">
                <a:solidFill>
                  <a:schemeClr val="tx1"/>
                </a:solidFill>
                <a:effectLst/>
                <a:latin typeface="+mn-lt"/>
                <a:ea typeface="+mn-ea"/>
                <a:cs typeface="+mn-cs"/>
              </a:rPr>
              <a:t>.</a:t>
            </a:r>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6D2218-77EE-4CFB-918D-F824304A84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6296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Transform Site pages: https://docs.microsoft.com/en-us/sharepoint/dev/transform/modernize-userinterface-site-pages</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6D2218-77EE-4CFB-918D-F824304A84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017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6D2218-77EE-4CFB-918D-F824304A84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4136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demonstration, you will learn</a:t>
            </a:r>
            <a:r>
              <a:rPr lang="tr-TR" dirty="0"/>
              <a:t> how to </a:t>
            </a:r>
            <a:r>
              <a:rPr lang="en-US" dirty="0"/>
              <a:t>check a</a:t>
            </a:r>
            <a:r>
              <a:rPr lang="en-US" baseline="0" dirty="0"/>
              <a:t> failed patch</a:t>
            </a:r>
            <a:endParaRPr lang="en-US" dirty="0"/>
          </a:p>
          <a:p>
            <a:endParaRPr lang="en-US" dirty="0"/>
          </a:p>
          <a:p>
            <a:pPr marL="0" indent="0">
              <a:buFont typeface="Arial" panose="020B0604020202020204" pitchFamily="34" charset="0"/>
              <a:buNone/>
            </a:pP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1/19/2021 12:04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329168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5416BA-65F7-274A-AD61-D0FA78F3AA6E}" type="slidenum">
              <a:rPr lang="en-US" smtClean="0"/>
              <a:pPr/>
              <a:t>3</a:t>
            </a:fld>
            <a:endParaRPr lang="en-US"/>
          </a:p>
        </p:txBody>
      </p:sp>
    </p:spTree>
    <p:extLst>
      <p:ext uri="{BB962C8B-B14F-4D97-AF65-F5344CB8AC3E}">
        <p14:creationId xmlns:p14="http://schemas.microsoft.com/office/powerpoint/2010/main" val="3395766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1/19/2021 12:04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25770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IIS log</a:t>
            </a:r>
            <a:r>
              <a:rPr lang="tr-TR" dirty="0"/>
              <a:t>s, </a:t>
            </a:r>
            <a:r>
              <a:rPr lang="en-US" dirty="0"/>
              <a:t>Event logs</a:t>
            </a:r>
            <a:r>
              <a:rPr lang="tr-TR" dirty="0"/>
              <a:t>, </a:t>
            </a:r>
            <a:r>
              <a:rPr lang="en-US" dirty="0" err="1"/>
              <a:t>URLSca</a:t>
            </a:r>
            <a:r>
              <a:rPr lang="tr-TR" dirty="0"/>
              <a:t>n, </a:t>
            </a:r>
            <a:r>
              <a:rPr lang="en-US" dirty="0" err="1"/>
              <a:t>Netmon</a:t>
            </a:r>
            <a:r>
              <a:rPr lang="en-US" dirty="0"/>
              <a:t> Traces</a:t>
            </a:r>
            <a:r>
              <a:rPr lang="tr-TR" dirty="0"/>
              <a:t>, </a:t>
            </a:r>
            <a:r>
              <a:rPr lang="en-US" dirty="0"/>
              <a:t>ULS logs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tr-TR" baseline="0"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1/19/2021 12:04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654322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1/19/2021 12:04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1/19/2021 12:04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2791030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6D2218-77EE-4CFB-918D-F824304A84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8452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End User Awareness materials available in </a:t>
            </a:r>
            <a:r>
              <a:rPr lang="en-US" dirty="0">
                <a:hlinkClick r:id="rId3"/>
              </a:rPr>
              <a:t>FastTrack Resource Hub</a:t>
            </a:r>
            <a:r>
              <a:rPr lang="en-US" dirty="0"/>
              <a:t> </a:t>
            </a:r>
          </a:p>
          <a:p>
            <a:endParaRPr lang="es-MX"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1/19/2021 12:04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38052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The main purpose of this tool is to give you a set of reports that you can use to:</a:t>
            </a:r>
          </a:p>
          <a:p>
            <a:r>
              <a:rPr lang="en-US" sz="1200" b="0" i="0" u="none" strike="noStrike" kern="1200">
                <a:solidFill>
                  <a:schemeClr val="tx1"/>
                </a:solidFill>
                <a:effectLst/>
                <a:latin typeface="+mn-lt"/>
                <a:ea typeface="+mn-ea"/>
                <a:cs typeface="+mn-cs"/>
              </a:rPr>
              <a:t>- Assess which sites are ready for "</a:t>
            </a:r>
            <a:r>
              <a:rPr lang="en-US" sz="1200" b="0" i="0" u="none" strike="noStrike" kern="1200" err="1">
                <a:solidFill>
                  <a:schemeClr val="tx1"/>
                </a:solidFill>
                <a:effectLst/>
                <a:latin typeface="+mn-lt"/>
                <a:ea typeface="+mn-ea"/>
                <a:cs typeface="+mn-cs"/>
              </a:rPr>
              <a:t>groupify</a:t>
            </a:r>
            <a:r>
              <a:rPr lang="en-US" sz="1200" b="0" i="0" u="none" strike="noStrike" kern="1200">
                <a:solidFill>
                  <a:schemeClr val="tx1"/>
                </a:solidFill>
                <a:effectLst/>
                <a:latin typeface="+mn-lt"/>
                <a:ea typeface="+mn-ea"/>
                <a:cs typeface="+mn-cs"/>
              </a:rPr>
              <a:t>": this report will give you "</a:t>
            </a:r>
            <a:r>
              <a:rPr lang="en-US" sz="1200" b="0" i="0" u="none" strike="noStrike" kern="1200" err="1">
                <a:solidFill>
                  <a:schemeClr val="tx1"/>
                </a:solidFill>
                <a:effectLst/>
                <a:latin typeface="+mn-lt"/>
                <a:ea typeface="+mn-ea"/>
                <a:cs typeface="+mn-cs"/>
              </a:rPr>
              <a:t>groupify</a:t>
            </a:r>
            <a:r>
              <a:rPr lang="en-US" sz="1200" b="0" i="0" u="none" strike="noStrike" kern="1200">
                <a:solidFill>
                  <a:schemeClr val="tx1"/>
                </a:solidFill>
                <a:effectLst/>
                <a:latin typeface="+mn-lt"/>
                <a:ea typeface="+mn-ea"/>
                <a:cs typeface="+mn-cs"/>
              </a:rPr>
              <a:t>" warnings and blockers which you can use to scope the sites to "</a:t>
            </a:r>
            <a:r>
              <a:rPr lang="en-US" sz="1200" b="0" i="0" u="none" strike="noStrike" kern="1200" err="1">
                <a:solidFill>
                  <a:schemeClr val="tx1"/>
                </a:solidFill>
                <a:effectLst/>
                <a:latin typeface="+mn-lt"/>
                <a:ea typeface="+mn-ea"/>
                <a:cs typeface="+mn-cs"/>
              </a:rPr>
              <a:t>groupify</a:t>
            </a:r>
            <a:r>
              <a:rPr lang="en-US" sz="1200" b="0" i="0" u="none" strike="noStrike" kern="1200">
                <a:solidFill>
                  <a:schemeClr val="tx1"/>
                </a:solidFill>
                <a:effectLst/>
                <a:latin typeface="+mn-lt"/>
                <a:ea typeface="+mn-ea"/>
                <a:cs typeface="+mn-cs"/>
              </a:rPr>
              <a:t>" and plan the needed remediation work</a:t>
            </a:r>
          </a:p>
          <a:p>
            <a:r>
              <a:rPr lang="en-US" sz="1200" b="0" i="0" u="none" strike="noStrike" kern="1200">
                <a:solidFill>
                  <a:schemeClr val="tx1"/>
                </a:solidFill>
                <a:effectLst/>
                <a:latin typeface="+mn-lt"/>
                <a:ea typeface="+mn-ea"/>
                <a:cs typeface="+mn-cs"/>
              </a:rPr>
              <a:t>- Understand which lists are not showing up in modern, why that's the case and what you can do about them</a:t>
            </a:r>
          </a:p>
          <a:p>
            <a:r>
              <a:rPr lang="en-US" sz="1200" b="0" i="0" u="none" strike="noStrike" kern="1200">
                <a:solidFill>
                  <a:schemeClr val="tx1"/>
                </a:solidFill>
                <a:effectLst/>
                <a:latin typeface="+mn-lt"/>
                <a:ea typeface="+mn-ea"/>
                <a:cs typeface="+mn-cs"/>
              </a:rPr>
              <a:t>- Learn more about the site pages used in your tenant: knowing which pages you have and their characteristics (type, layout, web part data, usage) is important to prepare for modernizing (a subset of) these pages</a:t>
            </a:r>
          </a:p>
          <a:p>
            <a:endParaRPr lang="en-US"/>
          </a:p>
          <a:p>
            <a:r>
              <a:rPr lang="en-US"/>
              <a:t>Tool location along with additional guidance: https://github.com/SharePoint/sp-dev-modernization/tree/master/Tools/SharePoint.Modernization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6D2218-77EE-4CFB-918D-F824304A84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0755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https://docs.microsoft.com/en-us/sharepoint/dev/transform/modernize-classic-sites is the key entry point for all this content</a:t>
            </a:r>
          </a:p>
          <a:p>
            <a:endParaRPr lang="en-US"/>
          </a:p>
          <a:p>
            <a:r>
              <a:rPr lang="en-US"/>
              <a:t>Enable Modern Experiences: </a:t>
            </a:r>
          </a:p>
          <a:p>
            <a:r>
              <a:rPr lang="en-US" sz="1200" b="0" i="0" u="none" strike="noStrike" kern="1200">
                <a:solidFill>
                  <a:schemeClr val="tx1"/>
                </a:solidFill>
                <a:effectLst/>
                <a:latin typeface="+mn-lt"/>
                <a:ea typeface="+mn-ea"/>
                <a:cs typeface="+mn-cs"/>
              </a:rPr>
              <a:t>The most visible aspect of a modern site is its modern user interface. Ensure the following tenant level setting is enabled in the SharePoint tenant admin center: </a:t>
            </a:r>
            <a:r>
              <a:rPr lang="en-US" sz="1200" b="1" i="0" u="none" strike="noStrike" kern="1200">
                <a:solidFill>
                  <a:schemeClr val="tx1"/>
                </a:solidFill>
                <a:effectLst/>
                <a:latin typeface="+mn-lt"/>
                <a:ea typeface="+mn-ea"/>
                <a:cs typeface="+mn-cs"/>
              </a:rPr>
              <a:t>SharePoint Lists and Libraries experience</a:t>
            </a:r>
            <a:r>
              <a:rPr lang="en-US" sz="1200" b="0" i="0" u="none" strike="noStrike" kern="1200">
                <a:solidFill>
                  <a:schemeClr val="tx1"/>
                </a:solidFill>
                <a:effectLst/>
                <a:latin typeface="+mn-lt"/>
                <a:ea typeface="+mn-ea"/>
                <a:cs typeface="+mn-cs"/>
              </a:rPr>
              <a:t> setting in the tenant admin center.</a:t>
            </a:r>
          </a:p>
          <a:p>
            <a:pPr marL="0" indent="0">
              <a:buFont typeface="+mj-lt"/>
              <a:buNone/>
            </a:pPr>
            <a:r>
              <a:rPr lang="en-US"/>
              <a:t>https://docs.microsoft.com/en-us/sharepoint/dev/transform/modernize-userinterface-lists-and-libraries</a:t>
            </a:r>
          </a:p>
          <a:p>
            <a:pPr marL="0" indent="0">
              <a:buFont typeface="+mj-lt"/>
              <a:buNone/>
            </a:pPr>
            <a:endParaRPr lang="en-US"/>
          </a:p>
          <a:p>
            <a:pPr marL="0" indent="0">
              <a:buFont typeface="+mj-lt"/>
              <a:buNone/>
            </a:pPr>
            <a:r>
              <a:rPr lang="en-US"/>
              <a:t>Connect to an Office 365 Group: </a:t>
            </a:r>
          </a:p>
          <a:p>
            <a:pPr marL="0" indent="0">
              <a:buFont typeface="+mj-lt"/>
              <a:buNone/>
            </a:pPr>
            <a:r>
              <a:rPr lang="en-US"/>
              <a:t>https://docs.microsoft.com/en-us/sharepoint/dev/transform/modernize-connect-to-office365-group</a:t>
            </a:r>
          </a:p>
          <a:p>
            <a:pPr marL="0" indent="0">
              <a:buFont typeface="+mj-lt"/>
              <a:buNone/>
            </a:pPr>
            <a:endParaRPr lang="en-US"/>
          </a:p>
          <a:p>
            <a:pPr marL="0" indent="0">
              <a:buFont typeface="+mj-lt"/>
              <a:buNone/>
            </a:pPr>
            <a:r>
              <a:rPr lang="en-US"/>
              <a:t>Modernize Site Branding: </a:t>
            </a:r>
          </a:p>
          <a:p>
            <a:r>
              <a:rPr lang="en-US"/>
              <a:t>https://docs.microsoft.com/en-us/sharepoint/dev/transform/modernize-branding</a:t>
            </a:r>
          </a:p>
          <a:p>
            <a:endParaRPr lang="en-US"/>
          </a:p>
          <a:p>
            <a:r>
              <a:rPr lang="en-US"/>
              <a:t>Transform Site pages:</a:t>
            </a:r>
          </a:p>
          <a:p>
            <a:r>
              <a:rPr lang="en-US"/>
              <a:t>https://docs.microsoft.com/en-us/sharepoint/dev/transform/modernize-userinterface-site-pages</a:t>
            </a:r>
          </a:p>
          <a:p>
            <a:endParaRPr lang="en-US"/>
          </a:p>
          <a:p>
            <a:r>
              <a:rPr lang="en-US"/>
              <a:t>Connect to a Microsoft Team details covered here: </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6D2218-77EE-4CFB-918D-F824304A84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6644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To maximize the use of the modern user interface for your site pages and list and library pages, see </a:t>
            </a:r>
            <a:r>
              <a:rPr lang="en-US" b="0" i="0" u="none" strike="noStrike" dirty="0">
                <a:solidFill>
                  <a:srgbClr val="171717"/>
                </a:solidFill>
                <a:effectLst/>
                <a:latin typeface="Segoe UI" panose="020B0502040204020203" pitchFamily="34" charset="0"/>
                <a:hlinkClick r:id="rId3"/>
              </a:rPr>
              <a:t>Modernize the user interface</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To learn more about how to unblock your lists and libraries when using the modern user interface, see </a:t>
            </a:r>
            <a:r>
              <a:rPr lang="en-US" b="0" i="0" u="none" strike="noStrike" dirty="0">
                <a:solidFill>
                  <a:srgbClr val="171717"/>
                </a:solidFill>
                <a:effectLst/>
                <a:latin typeface="Segoe UI" panose="020B0502040204020203" pitchFamily="34" charset="0"/>
                <a:hlinkClick r:id="rId4"/>
              </a:rPr>
              <a:t>Maximize use of modern lists and libraries</a:t>
            </a:r>
            <a:r>
              <a:rPr lang="en-US" b="0" i="0" dirty="0">
                <a:solidFill>
                  <a:srgbClr val="171717"/>
                </a:solidFill>
                <a:effectLst/>
                <a:latin typeface="Segoe UI" panose="020B0502040204020203" pitchFamily="34" charset="0"/>
              </a:rPr>
              <a: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will also need to modernize your customizations as explained in </a:t>
            </a:r>
            <a:r>
              <a:rPr lang="en-US" b="0" i="0" u="none" strike="noStrike" dirty="0">
                <a:solidFill>
                  <a:srgbClr val="171717"/>
                </a:solidFill>
                <a:effectLst/>
                <a:latin typeface="Segoe UI" panose="020B0502040204020203" pitchFamily="34" charset="0"/>
                <a:hlinkClick r:id="rId5"/>
              </a:rPr>
              <a:t>Modernize customizations</a:t>
            </a:r>
            <a:r>
              <a:rPr lang="en-US" b="0" i="0" dirty="0">
                <a:solidFill>
                  <a:srgbClr val="171717"/>
                </a:solidFill>
                <a:effectLst/>
                <a:latin typeface="Segoe UI" panose="020B0502040204020203" pitchFamily="34" charset="0"/>
              </a:rPr>
              <a:t>.</a:t>
            </a:r>
          </a:p>
          <a:p>
            <a:endParaRPr lang="es-MX"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1/19/2021 12:04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151905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Questions:  </a:t>
            </a:r>
          </a:p>
          <a:p>
            <a:r>
              <a:rPr lang="en-US" b="0" i="0" dirty="0">
                <a:solidFill>
                  <a:srgbClr val="171717"/>
                </a:solidFill>
                <a:effectLst/>
                <a:latin typeface="Segoe UI" panose="020B0502040204020203" pitchFamily="34" charset="0"/>
              </a:rPr>
              <a:t>Where do you start when you want to modernize the user interface of your sites? </a:t>
            </a:r>
          </a:p>
          <a:p>
            <a:r>
              <a:rPr lang="en-US" b="0" i="0" dirty="0">
                <a:solidFill>
                  <a:srgbClr val="171717"/>
                </a:solidFill>
                <a:effectLst/>
                <a:latin typeface="Segoe UI" panose="020B0502040204020203" pitchFamily="34" charset="0"/>
              </a:rPr>
              <a:t>What sites should be modernized first? </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This will be used as key questions to help with the three step process as outlined next.  </a:t>
            </a:r>
          </a:p>
          <a:p>
            <a:endParaRPr lang="en-US"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1/19/2021 12:04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5628962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5.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 y="-1"/>
            <a:ext cx="12435594" cy="6995022"/>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10"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bg1"/>
                </a:solidFill>
              </a:rPr>
              <a:t>Microsoft Services</a:t>
            </a:r>
            <a:endParaRPr lang="en-US" sz="2400" dirty="0">
              <a:solidFill>
                <a:schemeClr val="bg1"/>
              </a:solidFill>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
        <p:nvSpPr>
          <p:cNvPr id="6" name="Text Placeholder 2"/>
          <p:cNvSpPr txBox="1">
            <a:spLocks/>
          </p:cNvSpPr>
          <p:nvPr userDrawn="1"/>
        </p:nvSpPr>
        <p:spPr bwMode="auto">
          <a:xfrm>
            <a:off x="366141" y="205459"/>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Services</a:t>
            </a:r>
            <a:endParaRPr lang="en-US" sz="2400" dirty="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233185" y="369155"/>
            <a:ext cx="12047835" cy="6081351"/>
          </a:xfrm>
          <a:prstGeom prst="rect">
            <a:avLst/>
          </a:prstGeom>
        </p:spPr>
        <p:txBody>
          <a:bodyPr vert="horz" lIns="93247" tIns="46623" rIns="93247" bIns="4662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6" b="1" dirty="0">
                <a:solidFill>
                  <a:srgbClr val="000000"/>
                </a:solidFill>
              </a:rPr>
              <a:t>Conditions and Terms of Use</a:t>
            </a:r>
          </a:p>
          <a:p>
            <a:r>
              <a:rPr lang="en-US" sz="1530" dirty="0">
                <a:solidFill>
                  <a:srgbClr val="0A5BBA"/>
                </a:solidFill>
              </a:rPr>
              <a:t>Microsoft Confidential</a:t>
            </a:r>
          </a:p>
          <a:p>
            <a:r>
              <a:rPr lang="en-US" sz="1836"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6"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6"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6" dirty="0">
              <a:solidFill>
                <a:srgbClr val="000000"/>
              </a:solidFill>
            </a:endParaRPr>
          </a:p>
          <a:p>
            <a:r>
              <a:rPr lang="en-US" sz="2346" b="1" dirty="0">
                <a:solidFill>
                  <a:srgbClr val="000000"/>
                </a:solidFill>
              </a:rPr>
              <a:t>Copyright and Trademarks </a:t>
            </a:r>
          </a:p>
          <a:p>
            <a:r>
              <a:rPr lang="en-US" sz="1530" dirty="0">
                <a:solidFill>
                  <a:srgbClr val="0A5BBA"/>
                </a:solidFill>
              </a:rPr>
              <a:t>© 2016 Microsoft Corporation. All rights reserved.</a:t>
            </a:r>
          </a:p>
          <a:p>
            <a:r>
              <a:rPr lang="en-US" sz="1836"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6"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6" dirty="0">
                <a:solidFill>
                  <a:srgbClr val="000000"/>
                </a:solidFill>
              </a:rPr>
              <a:t>For more information, see </a:t>
            </a:r>
            <a:r>
              <a:rPr lang="en-US" sz="1836" b="1" dirty="0">
                <a:solidFill>
                  <a:srgbClr val="000000"/>
                </a:solidFill>
              </a:rPr>
              <a:t>Use of Microsoft Copyrighted Content </a:t>
            </a:r>
            <a:r>
              <a:rPr lang="en-US" sz="1836" dirty="0">
                <a:solidFill>
                  <a:srgbClr val="000000"/>
                </a:solidFill>
              </a:rPr>
              <a:t>at</a:t>
            </a:r>
            <a:br>
              <a:rPr lang="en-US" sz="1836" dirty="0">
                <a:solidFill>
                  <a:srgbClr val="000000"/>
                </a:solidFill>
              </a:rPr>
            </a:br>
            <a:r>
              <a:rPr lang="en-US" sz="1836" dirty="0">
                <a:solidFill>
                  <a:srgbClr val="FF0000"/>
                </a:solidFill>
                <a:hlinkClick r:id="rId2"/>
              </a:rPr>
              <a:t>https://www.microsoft.com/en-us/legal/intellectualproperty/permissions/default.aspx</a:t>
            </a:r>
            <a:r>
              <a:rPr lang="en-US" sz="1836" dirty="0">
                <a:solidFill>
                  <a:srgbClr val="FF0000"/>
                </a:solidFill>
              </a:rPr>
              <a:t> </a:t>
            </a:r>
          </a:p>
          <a:p>
            <a:r>
              <a:rPr lang="en-US" sz="1836"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7667234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 y="-1"/>
            <a:ext cx="12435594" cy="6995022"/>
          </a:xfrm>
          <a:prstGeom prst="rect">
            <a:avLst/>
          </a:prstGeom>
        </p:spPr>
      </p:pic>
      <p:sp>
        <p:nvSpPr>
          <p:cNvPr id="2" name="Rectangle 1"/>
          <p:cNvSpPr/>
          <p:nvPr userDrawn="1"/>
        </p:nvSpPr>
        <p:spPr bwMode="auto">
          <a:xfrm>
            <a:off x="274638" y="2119163"/>
            <a:ext cx="6400800"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479425"/>
            <a:ext cx="1828800" cy="391754"/>
          </a:xfrm>
          <a:prstGeom prst="rect">
            <a:avLst/>
          </a:prstGeom>
        </p:spPr>
      </p:pic>
      <p:sp>
        <p:nvSpPr>
          <p:cNvPr id="7" name="Text Placeholder 2"/>
          <p:cNvSpPr txBox="1">
            <a:spLocks/>
          </p:cNvSpPr>
          <p:nvPr userDrawn="1"/>
        </p:nvSpPr>
        <p:spPr bwMode="auto">
          <a:xfrm>
            <a:off x="278781" y="6240432"/>
            <a:ext cx="3017487" cy="548634"/>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solidFill>
                  <a:schemeClr val="tx1"/>
                </a:solidFill>
              </a:rPr>
              <a:t>Microsoft Services</a:t>
            </a:r>
            <a:endParaRPr lang="en-US" sz="2400" dirty="0">
              <a:solidFill>
                <a:schemeClr val="tx1"/>
              </a:solidFill>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7" y="3090314"/>
            <a:ext cx="9590081" cy="1828800"/>
          </a:xfrm>
          <a:noFill/>
        </p:spPr>
        <p:txBody>
          <a:bodyPr lIns="0" tIns="0" rIns="0" bIns="182880" anchor="b" anchorCtr="0"/>
          <a:lstStyle>
            <a:lvl1pPr>
              <a:defRPr sz="5399" strike="noStrike" spc="-150"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34977" y="4935118"/>
            <a:ext cx="9590081" cy="964256"/>
          </a:xfrm>
          <a:noFill/>
        </p:spPr>
        <p:txBody>
          <a:bodyPr lIns="0" tIns="0" rIns="0" bIns="0">
            <a:noAutofit/>
          </a:bodyPr>
          <a:lstStyle>
            <a:lvl1pPr marL="0" indent="0">
              <a:lnSpc>
                <a:spcPct val="100000"/>
              </a:lnSpc>
              <a:spcBef>
                <a:spcPts val="0"/>
              </a:spcBef>
              <a:buNone/>
              <a:defRPr sz="1599"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8" y="445839"/>
            <a:ext cx="914400" cy="194005"/>
          </a:xfrm>
          <a:prstGeom prst="rect">
            <a:avLst/>
          </a:prstGeom>
        </p:spPr>
      </p:pic>
    </p:spTree>
    <p:extLst>
      <p:ext uri="{BB962C8B-B14F-4D97-AF65-F5344CB8AC3E}">
        <p14:creationId xmlns:p14="http://schemas.microsoft.com/office/powerpoint/2010/main" val="1955076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8157"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977"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661259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779" y="0"/>
            <a:ext cx="12450255" cy="6994525"/>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38157" y="3090314"/>
            <a:ext cx="9590081" cy="1828800"/>
          </a:xfrm>
          <a:noFill/>
        </p:spPr>
        <p:txBody>
          <a:bodyPr lIns="0" tIns="0" rIns="0" bIns="182880" anchor="b" anchorCtr="0"/>
          <a:lstStyle>
            <a:lvl1pPr>
              <a:defRPr sz="5399" strike="noStrike" spc="-150"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34977" y="4935118"/>
            <a:ext cx="9590081" cy="964256"/>
          </a:xfrm>
          <a:noFill/>
        </p:spPr>
        <p:txBody>
          <a:bodyPr lIns="0" tIns="0" rIns="0" bIns="0">
            <a:noAutofit/>
          </a:bodyPr>
          <a:lstStyle>
            <a:lvl1pPr marL="0" indent="0">
              <a:lnSpc>
                <a:spcPct val="100000"/>
              </a:lnSpc>
              <a:spcBef>
                <a:spcPts val="0"/>
              </a:spcBef>
              <a:buNone/>
              <a:defRPr sz="1599"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8" y="445839"/>
            <a:ext cx="914400" cy="194005"/>
          </a:xfrm>
          <a:prstGeom prst="rect">
            <a:avLst/>
          </a:prstGeom>
        </p:spPr>
      </p:pic>
    </p:spTree>
    <p:extLst>
      <p:ext uri="{BB962C8B-B14F-4D97-AF65-F5344CB8AC3E}">
        <p14:creationId xmlns:p14="http://schemas.microsoft.com/office/powerpoint/2010/main" val="2112579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4976" y="1226818"/>
            <a:ext cx="3705225" cy="1195895"/>
          </a:xfrm>
        </p:spPr>
        <p:txBody>
          <a:bodyPr lIns="0" tIns="0" rIns="0" bIns="0"/>
          <a:lstStyle>
            <a:lvl1pPr>
              <a:defRPr sz="20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337300" y="1226818"/>
            <a:ext cx="3690938"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500"/>
              </a:spcAft>
              <a:buClrTx/>
              <a:buSzPct val="90000"/>
              <a:buFont typeface="Wingdings" panose="05000000000000000000" pitchFamily="2" charset="2"/>
              <a:buNone/>
              <a:tabLst/>
              <a:defRPr sz="2000" spc="0" baseline="0">
                <a:solidFill>
                  <a:schemeClr val="accent1"/>
                </a:solidFill>
                <a:latin typeface="+mj-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78208962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2182299"/>
            <a:ext cx="11567160" cy="1247521"/>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rgbClr val="000000"/>
                </a:solidFill>
              </a:defRPr>
            </a:lvl2pPr>
            <a:lvl3pPr marL="457112" indent="0">
              <a:spcBef>
                <a:spcPts val="0"/>
              </a:spcBef>
              <a:spcAft>
                <a:spcPts val="1299"/>
              </a:spcAft>
              <a:buNone/>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5163980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8" y="2184024"/>
            <a:ext cx="11567160" cy="1247521"/>
          </a:xfrm>
        </p:spPr>
        <p:txBody>
          <a:bodyPr wrap="square" lIns="0" tIns="0" rIns="0" bIns="0">
            <a:spAutoFit/>
          </a:bodyPr>
          <a:lstStyle>
            <a:lvl1pPr marL="274267" indent="-274267">
              <a:lnSpc>
                <a:spcPct val="90000"/>
              </a:lnSpc>
              <a:spcBef>
                <a:spcPts val="0"/>
              </a:spcBef>
              <a:spcAft>
                <a:spcPts val="1299"/>
              </a:spcAft>
              <a:buClr>
                <a:srgbClr val="000000"/>
              </a:buClr>
              <a:buSzPct val="77000"/>
              <a:buFont typeface="Arial" panose="020B0604020202020204" pitchFamily="34" charset="0"/>
              <a:buChar char="•"/>
              <a:defRPr sz="2600" b="0" i="0">
                <a:solidFill>
                  <a:srgbClr val="000000"/>
                </a:solidFill>
                <a:latin typeface="+mn-lt"/>
              </a:defRPr>
            </a:lvl1pPr>
            <a:lvl2pPr marL="548535" indent="-228557">
              <a:lnSpc>
                <a:spcPct val="90000"/>
              </a:lnSpc>
              <a:spcBef>
                <a:spcPts val="0"/>
              </a:spcBef>
              <a:spcAft>
                <a:spcPts val="1299"/>
              </a:spcAft>
              <a:buClr>
                <a:srgbClr val="000000"/>
              </a:buClr>
              <a:buSzPct val="77000"/>
              <a:buFont typeface="Arial" panose="020B0604020202020204" pitchFamily="34" charset="0"/>
              <a:buChar char="•"/>
              <a:defRPr sz="2000">
                <a:solidFill>
                  <a:srgbClr val="000000"/>
                </a:solidFill>
              </a:defRPr>
            </a:lvl2pPr>
            <a:lvl3pPr marL="822802" indent="-228557">
              <a:spcBef>
                <a:spcPts val="0"/>
              </a:spcBef>
              <a:spcAft>
                <a:spcPts val="1299"/>
              </a:spcAft>
              <a:buClr>
                <a:srgbClr val="000000"/>
              </a:buClr>
              <a:buSzPct val="77000"/>
              <a:buFont typeface="Arial" panose="020B0604020202020204" pitchFamily="34" charset="0"/>
              <a:buChar char="•"/>
              <a:defRPr sz="2000">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34974" y="1105407"/>
            <a:ext cx="11567160" cy="360099"/>
          </a:xfrm>
        </p:spPr>
        <p:txBody>
          <a:bodyPr wrap="square" lIns="0" tIns="0" rIns="0" bIns="0">
            <a:spAutoFit/>
          </a:bodyPr>
          <a:lstStyle>
            <a:lvl1pPr marL="0" indent="0">
              <a:lnSpc>
                <a:spcPct val="90000"/>
              </a:lnSpc>
              <a:spcBef>
                <a:spcPts val="0"/>
              </a:spcBef>
              <a:spcAft>
                <a:spcPts val="1299"/>
              </a:spcAft>
              <a:buNone/>
              <a:defRPr sz="2600" b="0" i="0">
                <a:solidFill>
                  <a:srgbClr val="000000"/>
                </a:solidFill>
                <a:latin typeface="+mn-lt"/>
              </a:defRPr>
            </a:lvl1pPr>
            <a:lvl2pPr marL="228557" indent="0">
              <a:lnSpc>
                <a:spcPct val="90000"/>
              </a:lnSpc>
              <a:spcBef>
                <a:spcPts val="0"/>
              </a:spcBef>
              <a:spcAft>
                <a:spcPts val="1299"/>
              </a:spcAft>
              <a:buNone/>
              <a:defRPr sz="2000">
                <a:solidFill>
                  <a:schemeClr val="tx2"/>
                </a:solidFill>
              </a:defRPr>
            </a:lvl2pPr>
            <a:lvl3pPr marL="457112" indent="0">
              <a:spcBef>
                <a:spcPts val="0"/>
              </a:spcBef>
              <a:spcAft>
                <a:spcPts val="1299"/>
              </a:spcAft>
              <a:buNone/>
              <a:defRPr sz="2000"/>
            </a:lvl3pPr>
            <a:lvl4pPr marL="685669" indent="0">
              <a:spcBef>
                <a:spcPts val="0"/>
              </a:spcBef>
              <a:spcAft>
                <a:spcPts val="1299"/>
              </a:spcAft>
              <a:buNone/>
              <a:defRPr sz="2000"/>
            </a:lvl4pPr>
            <a:lvl5pPr marL="914224" indent="0">
              <a:buNone/>
              <a:defRPr/>
            </a:lvl5pPr>
          </a:lstStyle>
          <a:p>
            <a:pPr lvl="0"/>
            <a:r>
              <a:rPr lang="en-US"/>
              <a:t>Subtitle Segoe UI 26pt</a:t>
            </a:r>
          </a:p>
        </p:txBody>
      </p:sp>
    </p:spTree>
    <p:extLst>
      <p:ext uri="{BB962C8B-B14F-4D97-AF65-F5344CB8AC3E}">
        <p14:creationId xmlns:p14="http://schemas.microsoft.com/office/powerpoint/2010/main" val="181172708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4912217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6"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6" y="449264"/>
            <a:ext cx="5667375" cy="77311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2188560"/>
            <a:ext cx="5667374"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372754565"/>
      </p:ext>
    </p:extLst>
  </p:cSld>
  <p:clrMapOvr>
    <a:masterClrMapping/>
  </p:clrMapOvr>
  <p:transition>
    <p:fade/>
  </p:transition>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5" y="2178051"/>
            <a:ext cx="3705225" cy="2635250"/>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367214" y="2178051"/>
            <a:ext cx="3695700" cy="2635250"/>
          </a:xfrm>
          <a:blipFill>
            <a:blip r:embed="rId3"/>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289926" y="2178049"/>
            <a:ext cx="3706871" cy="2635251"/>
          </a:xfrm>
          <a:blipFill>
            <a:blip r:embed="rId4"/>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34975" y="5026024"/>
            <a:ext cx="370332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367211" y="5026024"/>
            <a:ext cx="3695700"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289926" y="5026024"/>
            <a:ext cx="370332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62464064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1" y="2188559"/>
            <a:ext cx="5895976" cy="3831241"/>
          </a:xfrm>
        </p:spPr>
        <p:txBody>
          <a:bodyPr anchor="ctr">
            <a:noAutofit/>
          </a:bodyPr>
          <a:lstStyle>
            <a:lvl1pPr algn="ctr">
              <a:defRPr sz="2000">
                <a:latin typeface="+mj-lt"/>
              </a:defRPr>
            </a:lvl1pPr>
          </a:lstStyle>
          <a:p>
            <a:r>
              <a:rPr lang="en-US"/>
              <a:t>Drop photo here</a:t>
            </a:r>
          </a:p>
        </p:txBody>
      </p:sp>
      <p:sp>
        <p:nvSpPr>
          <p:cNvPr id="4" name="Text Placeholder 3"/>
          <p:cNvSpPr>
            <a:spLocks noGrp="1"/>
          </p:cNvSpPr>
          <p:nvPr>
            <p:ph type="body" sz="quarter" idx="10" hasCustomPrompt="1"/>
          </p:nvPr>
        </p:nvSpPr>
        <p:spPr>
          <a:xfrm>
            <a:off x="434975" y="2188560"/>
            <a:ext cx="5241206"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6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4338344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34976" y="1631569"/>
            <a:ext cx="3705225"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210"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6" name="Rectangle 5"/>
          <p:cNvSpPr/>
          <p:nvPr userDrawn="1"/>
        </p:nvSpPr>
        <p:spPr bwMode="auto">
          <a:xfrm>
            <a:off x="4367213" y="1631569"/>
            <a:ext cx="3695702"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289928" y="1631569"/>
            <a:ext cx="3708398" cy="319125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41875"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770908" y="1997456"/>
            <a:ext cx="2752725" cy="2459482"/>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6" y="5026024"/>
            <a:ext cx="3700401"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3" y="5026024"/>
            <a:ext cx="36957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6" y="5026024"/>
            <a:ext cx="3708401"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58884160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91702" y="1622046"/>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339461" y="1622046"/>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87219" y="1622046"/>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34977" y="1622046"/>
            <a:ext cx="2706624" cy="319125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4975" y="444500"/>
            <a:ext cx="11563350" cy="758825"/>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86137" y="2178050"/>
            <a:ext cx="1604304"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926445"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34977" y="5026024"/>
            <a:ext cx="2706624" cy="1333698"/>
          </a:xfrm>
        </p:spPr>
        <p:txBody>
          <a:bodyPr lIns="0" tIns="0" rIns="0" bIns="0"/>
          <a:lstStyle>
            <a:lvl1pPr marL="0" indent="0">
              <a:lnSpc>
                <a:spcPct val="100000"/>
              </a:lnSpc>
              <a:spcBef>
                <a:spcPts val="0"/>
              </a:spcBef>
              <a:spcAft>
                <a:spcPts val="800"/>
              </a:spcAft>
              <a:buNone/>
              <a:defRPr sz="1599" b="1">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87219"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39461"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878687"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830928" y="2178050"/>
            <a:ext cx="1628170" cy="2079244"/>
          </a:xfrm>
        </p:spPr>
        <p:txBody>
          <a:bodyPr anchor="ctr">
            <a:noAutofit/>
          </a:bodyPr>
          <a:lstStyle>
            <a:lvl1pPr marL="0" indent="0" algn="ctr">
              <a:buNone/>
              <a:defRPr sz="2000">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91702" y="5026024"/>
            <a:ext cx="2706624" cy="1333698"/>
          </a:xfrm>
        </p:spPr>
        <p:txBody>
          <a:bodyPr lIns="0" tIns="0" rIns="0" bIns="0"/>
          <a:lstStyle>
            <a:lvl1pPr marL="0" indent="0">
              <a:lnSpc>
                <a:spcPct val="100000"/>
              </a:lnSpc>
              <a:spcBef>
                <a:spcPts val="0"/>
              </a:spcBef>
              <a:spcAft>
                <a:spcPts val="800"/>
              </a:spcAft>
              <a:buNone/>
              <a:defRPr sz="1599">
                <a:solidFill>
                  <a:schemeClr val="accent1"/>
                </a:solidFill>
                <a:latin typeface="+mj-lt"/>
              </a:defRPr>
            </a:lvl1pPr>
            <a:lvl2pPr marL="0" marR="0" indent="0" algn="l" defTabSz="932563" rtl="0" eaLnBrk="1" fontAlgn="auto" latinLnBrk="0" hangingPunct="1">
              <a:lnSpc>
                <a:spcPct val="100000"/>
              </a:lnSpc>
              <a:spcBef>
                <a:spcPts val="0"/>
              </a:spcBef>
              <a:spcAft>
                <a:spcPts val="800"/>
              </a:spcAft>
              <a:buClrTx/>
              <a:buSzPct val="90000"/>
              <a:buFont typeface="Arial" panose="020B0604020202020204" pitchFamily="34" charset="0"/>
              <a:buNone/>
              <a:tabLst/>
              <a:defRPr sz="15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7292906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4975" y="2178049"/>
            <a:ext cx="11563350" cy="4373564"/>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4975" y="449265"/>
            <a:ext cx="11563350" cy="754061"/>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7623396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1282752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316001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4704" cy="6994521"/>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rgbClr val="000000"/>
                </a:solidFill>
              </a:defRPr>
            </a:lvl1pPr>
          </a:lstStyle>
          <a:p>
            <a:pPr marL="0" lvl="0">
              <a:lnSpc>
                <a:spcPts val="5599"/>
              </a:lnSpc>
            </a:pPr>
            <a:r>
              <a:rPr lang="en-US"/>
              <a:t>Section title</a:t>
            </a:r>
          </a:p>
        </p:txBody>
      </p:sp>
    </p:spTree>
    <p:extLst>
      <p:ext uri="{BB962C8B-B14F-4D97-AF65-F5344CB8AC3E}">
        <p14:creationId xmlns:p14="http://schemas.microsoft.com/office/powerpoint/2010/main" val="12015174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6469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4975" y="1866136"/>
            <a:ext cx="7627938" cy="1502727"/>
          </a:xfrm>
          <a:noFill/>
        </p:spPr>
        <p:txBody>
          <a:bodyPr lIns="0" tIns="0" rIns="0" bIns="0" anchor="t" anchorCtr="0"/>
          <a:lstStyle>
            <a:lvl1pPr>
              <a:lnSpc>
                <a:spcPct val="100000"/>
              </a:lnSpc>
              <a:spcAft>
                <a:spcPts val="1299"/>
              </a:spcAft>
              <a:defRPr sz="2600" spc="-15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8" y="445839"/>
            <a:ext cx="914400" cy="194005"/>
          </a:xfrm>
          <a:prstGeom prst="rect">
            <a:avLst/>
          </a:prstGeom>
        </p:spPr>
      </p:pic>
    </p:spTree>
    <p:extLst>
      <p:ext uri="{BB962C8B-B14F-4D97-AF65-F5344CB8AC3E}">
        <p14:creationId xmlns:p14="http://schemas.microsoft.com/office/powerpoint/2010/main" val="1094525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4976" y="1866136"/>
            <a:ext cx="7627938" cy="1502727"/>
          </a:xfrm>
          <a:noFill/>
        </p:spPr>
        <p:txBody>
          <a:bodyPr lIns="0" tIns="0" rIns="0" bIns="0" anchor="t" anchorCtr="0"/>
          <a:lstStyle>
            <a:lvl1pPr>
              <a:lnSpc>
                <a:spcPct val="100000"/>
              </a:lnSpc>
              <a:spcAft>
                <a:spcPts val="1299"/>
              </a:spcAft>
              <a:defRPr sz="2600" spc="-150"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Tree>
    <p:extLst>
      <p:ext uri="{BB962C8B-B14F-4D97-AF65-F5344CB8AC3E}">
        <p14:creationId xmlns:p14="http://schemas.microsoft.com/office/powerpoint/2010/main" val="2286220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1899648"/>
            <a:ext cx="4245437" cy="1296381"/>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282513"/>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49307"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9726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301510"/>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448912" y="6697308"/>
            <a:ext cx="3538654" cy="160091"/>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0"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129430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69" y="2386045"/>
            <a:ext cx="11503739" cy="1111219"/>
          </a:xfrm>
          <a:noFill/>
        </p:spPr>
        <p:txBody>
          <a:bodyPr wrap="square" tIns="0" bIns="91440" anchor="b" anchorCtr="0">
            <a:spAutoFit/>
          </a:bodyPr>
          <a:lstStyle>
            <a:lvl1pPr>
              <a:defRPr sz="7343" spc="-102" baseline="0">
                <a:gradFill>
                  <a:gsLst>
                    <a:gs pos="100000">
                      <a:schemeClr val="tx1"/>
                    </a:gs>
                    <a:gs pos="0">
                      <a:schemeClr val="tx1"/>
                    </a:gs>
                  </a:gsLst>
                  <a:lin ang="5400000" scaled="0"/>
                </a:gradFill>
              </a:defRPr>
            </a:lvl1pPr>
          </a:lstStyle>
          <a:p>
            <a:r>
              <a:rPr lang="en-US"/>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66369" y="3497262"/>
            <a:ext cx="11503739" cy="637097"/>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a:p>
            <a:pPr lvl="1"/>
            <a:r>
              <a:rPr lang="en-US"/>
              <a:t>Additional detail</a:t>
            </a:r>
          </a:p>
        </p:txBody>
      </p:sp>
    </p:spTree>
    <p:extLst>
      <p:ext uri="{BB962C8B-B14F-4D97-AF65-F5344CB8AC3E}">
        <p14:creationId xmlns:p14="http://schemas.microsoft.com/office/powerpoint/2010/main" val="262415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34975" y="444500"/>
            <a:ext cx="11563350" cy="609269"/>
          </a:xfrm>
        </p:spPr>
        <p:txBody>
          <a:bodyPr>
            <a:spAutoFit/>
          </a:bodyPr>
          <a:lstStyle/>
          <a:p>
            <a:r>
              <a:rPr lang="en-US"/>
              <a:t>Click to edit Master title style</a:t>
            </a:r>
          </a:p>
        </p:txBody>
      </p:sp>
    </p:spTree>
    <p:extLst>
      <p:ext uri="{BB962C8B-B14F-4D97-AF65-F5344CB8AC3E}">
        <p14:creationId xmlns:p14="http://schemas.microsoft.com/office/powerpoint/2010/main" val="40537026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282513"/>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D93EC926-FE59-42CB-B922-DEA4FA7B2A0B}"/>
              </a:ext>
            </a:extLst>
          </p:cNvPr>
          <p:cNvSpPr txBox="1"/>
          <p:nvPr userDrawn="1"/>
        </p:nvSpPr>
        <p:spPr>
          <a:xfrm>
            <a:off x="299578" y="-291945"/>
            <a:ext cx="9956407" cy="4097881"/>
          </a:xfrm>
          <a:prstGeom prst="rect">
            <a:avLst/>
          </a:prstGeom>
          <a:noFill/>
        </p:spPr>
        <p:txBody>
          <a:bodyPr wrap="none" lIns="0" tIns="0" rIns="0" bIns="0" rtlCol="0">
            <a:spAutoFit/>
          </a:bodyPr>
          <a:lstStyle/>
          <a:p>
            <a:pPr algn="l"/>
            <a:r>
              <a:rPr lang="en-US" sz="26109">
                <a:solidFill>
                  <a:srgbClr val="BCBEC0"/>
                </a:solidFill>
                <a:latin typeface="+mj-lt"/>
              </a:rPr>
              <a:t>DEMO</a:t>
            </a:r>
          </a:p>
        </p:txBody>
      </p:sp>
    </p:spTree>
    <p:extLst>
      <p:ext uri="{BB962C8B-B14F-4D97-AF65-F5344CB8AC3E}">
        <p14:creationId xmlns:p14="http://schemas.microsoft.com/office/powerpoint/2010/main" val="1331655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image" Target="../media/image7.emf"/><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theme" Target="../theme/theme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8" r:id="rId24"/>
    <p:sldLayoutId id="2147484269"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4975" y="444500"/>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903775"/>
            <a:ext cx="11563350" cy="130189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883595" y="3071982"/>
            <a:ext cx="6995160" cy="849926"/>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21642" y="3285698"/>
            <a:ext cx="6994525" cy="423130"/>
          </a:xfrm>
          <a:prstGeom prst="rect">
            <a:avLst/>
          </a:prstGeom>
        </p:spPr>
      </p:pic>
    </p:spTree>
    <p:extLst>
      <p:ext uri="{BB962C8B-B14F-4D97-AF65-F5344CB8AC3E}">
        <p14:creationId xmlns:p14="http://schemas.microsoft.com/office/powerpoint/2010/main" val="3230726647"/>
      </p:ext>
    </p:extLst>
  </p:cSld>
  <p:clrMap bg1="lt1" tx1="dk1" bg2="lt2" tx2="dk2" accent1="accent1" accent2="accent2" accent3="accent3" accent4="accent4" accent5="accent5" accent6="accent6" hlink="hlink" folHlink="folHlink"/>
  <p:sldLayoutIdLst>
    <p:sldLayoutId id="2147484271" r:id="rId1"/>
    <p:sldLayoutId id="2147484272" r:id="rId2"/>
    <p:sldLayoutId id="2147484273" r:id="rId3"/>
    <p:sldLayoutId id="2147484274" r:id="rId4"/>
    <p:sldLayoutId id="2147484275" r:id="rId5"/>
    <p:sldLayoutId id="2147484276" r:id="rId6"/>
    <p:sldLayoutId id="2147484277" r:id="rId7"/>
    <p:sldLayoutId id="2147484278" r:id="rId8"/>
    <p:sldLayoutId id="2147484279" r:id="rId9"/>
    <p:sldLayoutId id="2147484280" r:id="rId10"/>
    <p:sldLayoutId id="2147484281" r:id="rId11"/>
    <p:sldLayoutId id="2147484282" r:id="rId12"/>
    <p:sldLayoutId id="2147484283" r:id="rId13"/>
    <p:sldLayoutId id="2147484284" r:id="rId14"/>
    <p:sldLayoutId id="2147484285" r:id="rId15"/>
    <p:sldLayoutId id="2147484286" r:id="rId16"/>
    <p:sldLayoutId id="2147484287" r:id="rId17"/>
    <p:sldLayoutId id="2147484288" r:id="rId18"/>
    <p:sldLayoutId id="2147484289" r:id="rId19"/>
    <p:sldLayoutId id="2147484290" r:id="rId20"/>
    <p:sldLayoutId id="2147484291" r:id="rId21"/>
    <p:sldLayoutId id="2147484292" r:id="rId22"/>
    <p:sldLayoutId id="2147484293" r:id="rId23"/>
    <p:sldLayoutId id="2147484294" r:id="rId24"/>
  </p:sldLayoutIdLst>
  <p:transition>
    <p:fade/>
  </p:transition>
  <p:txStyles>
    <p:titleStyle>
      <a:lvl1pPr algn="l" defTabSz="932563" rtl="0" eaLnBrk="1" latinLnBrk="0" hangingPunct="1">
        <a:lnSpc>
          <a:spcPct val="90000"/>
        </a:lnSpc>
        <a:spcBef>
          <a:spcPct val="0"/>
        </a:spcBef>
        <a:buNone/>
        <a:defRPr lang="en-US" sz="3199"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docs.microsoft.com/en-us/sharepoint/dev/transform/modernize-classic-sites" TargetMode="External"/><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5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5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5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57.xml"/><Relationship Id="rId5" Type="http://schemas.openxmlformats.org/officeDocument/2006/relationships/image" Target="../media/image32.jpg"/><Relationship Id="rId4" Type="http://schemas.openxmlformats.org/officeDocument/2006/relationships/image" Target="../media/image31.jpg"/></Relationships>
</file>

<file path=ppt/slides/_rels/slide16.xml.rels><?xml version="1.0" encoding="UTF-8" standalone="yes"?>
<Relationships xmlns="http://schemas.openxmlformats.org/package/2006/relationships"><Relationship Id="rId3" Type="http://schemas.microsoft.com/office/2018/10/relationships/comments" Target="../comments/modernComment_272_AE3B198E.xml"/><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5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aka.ms/sppnp-modernizationscanner" TargetMode="Externa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5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www.microsoft.com/en-us/fasttrack/resources" TargetMode="External"/><Relationship Id="rId2" Type="http://schemas.openxmlformats.org/officeDocument/2006/relationships/notesSlide" Target="../notesSlides/notesSlide13.xml"/><Relationship Id="rId1" Type="http://schemas.openxmlformats.org/officeDocument/2006/relationships/slideLayout" Target="../slideLayouts/slideLayout53.xml"/><Relationship Id="rId4" Type="http://schemas.openxmlformats.org/officeDocument/2006/relationships/image" Target="../media/image4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269_49F8D2FC.xml"/><Relationship Id="rId2" Type="http://schemas.openxmlformats.org/officeDocument/2006/relationships/notesSlide" Target="../notesSlides/notesSlide15.xml"/><Relationship Id="rId1" Type="http://schemas.openxmlformats.org/officeDocument/2006/relationships/slideLayout" Target="../slideLayouts/slideLayout52.xml"/><Relationship Id="rId5" Type="http://schemas.openxmlformats.org/officeDocument/2006/relationships/image" Target="../media/image28.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sharepoint/dev/transform/modernize-branding" TargetMode="External"/><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sharepoint/dev/transform/modernize-userinterface-site-pages-configuration" TargetMode="External"/><Relationship Id="rId2" Type="http://schemas.openxmlformats.org/officeDocument/2006/relationships/notesSlide" Target="../notesSlides/notesSlide17.xml"/><Relationship Id="rId1" Type="http://schemas.openxmlformats.org/officeDocument/2006/relationships/slideLayout" Target="../slideLayouts/slideLayout5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docs.microsoft.com/en-us/sharepoint/dev/transform/modernize-userinterface-site-pages-ui"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26C_2D7D5376.xml"/><Relationship Id="rId2" Type="http://schemas.openxmlformats.org/officeDocument/2006/relationships/notesSlide" Target="../notesSlides/notesSlide18.xml"/><Relationship Id="rId1" Type="http://schemas.openxmlformats.org/officeDocument/2006/relationships/slideLayout" Target="../slideLayouts/slideLayout51.xml"/><Relationship Id="rId5" Type="http://schemas.openxmlformats.org/officeDocument/2006/relationships/image" Target="../media/image46.png"/><Relationship Id="rId4" Type="http://schemas.openxmlformats.org/officeDocument/2006/relationships/hyperlink" Target="https://support.office.com/en-us/article/create-a-team-from-sharepoint-545973b6-c38f-426a-b2b6-16405a561628?ui=en-US&amp;rs=en-US&amp;ad=U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sharepoint/dev/transform/modernize-classic-sites" TargetMode="External"/><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hyperlink" Target="https://docs.microsoft.com/en-us/sharepoint/dev/transform/modernize-guidance" TargetMode="External"/><Relationship Id="rId5" Type="http://schemas.openxmlformats.org/officeDocument/2006/relationships/hyperlink" Target="https://docs.microsoft.com/en-us/sharepoint/dev/transform/modernize-scanner" TargetMode="External"/><Relationship Id="rId4" Type="http://schemas.openxmlformats.org/officeDocument/2006/relationships/hyperlink" Target="https://docs.microsoft.com/en-us/sharepoint/dev/transform/modernize-userinterface" TargetMode="Externa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microsoft.com/office/2018/10/relationships/comments" Target="../comments/modernComment_264_B5A7D6D5.xml"/><Relationship Id="rId2" Type="http://schemas.openxmlformats.org/officeDocument/2006/relationships/notesSlide" Target="../notesSlides/notesSlide5.xml"/><Relationship Id="rId1" Type="http://schemas.openxmlformats.org/officeDocument/2006/relationships/slideLayout" Target="../slideLayouts/slideLayout5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www.microsoft.com/en-us/fasttrack/resource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sharepoint/dev/transform/modernize-scanner" TargetMode="External"/><Relationship Id="rId2" Type="http://schemas.openxmlformats.org/officeDocument/2006/relationships/notesSlide" Target="../notesSlides/notesSlide6.xml"/><Relationship Id="rId1" Type="http://schemas.openxmlformats.org/officeDocument/2006/relationships/slideLayout" Target="../slideLayouts/slideLayout51.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2" y="2125677"/>
            <a:ext cx="6402388" cy="3657560"/>
          </a:xfrm>
        </p:spPr>
        <p:txBody>
          <a:bodyPr/>
          <a:lstStyle/>
          <a:p>
            <a:r>
              <a:rPr lang="en-US" sz="4000" dirty="0"/>
              <a:t>Teamwork Transformation</a:t>
            </a:r>
            <a:br>
              <a:rPr lang="en-GB" sz="4000" dirty="0"/>
            </a:br>
            <a:br>
              <a:rPr lang="en-GB" sz="4000" dirty="0"/>
            </a:br>
            <a:r>
              <a:rPr lang="en-GB" sz="4000" dirty="0"/>
              <a:t>Using Teams </a:t>
            </a:r>
            <a:br>
              <a:rPr lang="en-US" sz="4000" dirty="0"/>
            </a:br>
            <a:br>
              <a:rPr lang="en-US" sz="4000" dirty="0"/>
            </a:br>
            <a:br>
              <a:rPr lang="en-US" sz="4000" dirty="0"/>
            </a:br>
            <a:endParaRPr lang="en-US" sz="3200"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9E3DE6-F221-4883-903D-189066B88E92}"/>
              </a:ext>
            </a:extLst>
          </p:cNvPr>
          <p:cNvSpPr>
            <a:spLocks noGrp="1"/>
          </p:cNvSpPr>
          <p:nvPr>
            <p:ph type="title"/>
          </p:nvPr>
        </p:nvSpPr>
        <p:spPr>
          <a:xfrm>
            <a:off x="274638" y="2125662"/>
            <a:ext cx="11887200" cy="2179058"/>
          </a:xfrm>
        </p:spPr>
        <p:txBody>
          <a:bodyPr/>
          <a:lstStyle/>
          <a:p>
            <a:r>
              <a:rPr lang="en-US" dirty="0"/>
              <a:t>Modernize Classic Sites Guidance</a:t>
            </a:r>
            <a:endParaRPr lang="es-MX" dirty="0"/>
          </a:p>
        </p:txBody>
      </p:sp>
    </p:spTree>
    <p:extLst>
      <p:ext uri="{BB962C8B-B14F-4D97-AF65-F5344CB8AC3E}">
        <p14:creationId xmlns:p14="http://schemas.microsoft.com/office/powerpoint/2010/main" val="19863593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39CAC8-C934-4979-ABFE-A8CA525B03DE}"/>
              </a:ext>
            </a:extLst>
          </p:cNvPr>
          <p:cNvSpPr>
            <a:spLocks noGrp="1"/>
          </p:cNvSpPr>
          <p:nvPr>
            <p:ph type="body" sz="quarter" idx="10"/>
          </p:nvPr>
        </p:nvSpPr>
        <p:spPr>
          <a:xfrm>
            <a:off x="216448" y="2120124"/>
            <a:ext cx="12062003" cy="1940531"/>
          </a:xfrm>
        </p:spPr>
        <p:txBody>
          <a:bodyPr/>
          <a:lstStyle/>
          <a:p>
            <a:r>
              <a:rPr lang="en-US" dirty="0"/>
              <a:t>Start with the  </a:t>
            </a:r>
            <a:r>
              <a:rPr lang="en-US" dirty="0">
                <a:hlinkClick r:id="rId3"/>
              </a:rPr>
              <a:t>Modernizing your classic SharePoint sites</a:t>
            </a:r>
            <a:r>
              <a:rPr lang="en-US" dirty="0"/>
              <a:t> guide </a:t>
            </a:r>
          </a:p>
          <a:p>
            <a:endParaRPr lang="en-US" dirty="0"/>
          </a:p>
          <a:p>
            <a:endParaRPr lang="en-US" dirty="0"/>
          </a:p>
          <a:p>
            <a:endParaRPr lang="en-US" dirty="0"/>
          </a:p>
        </p:txBody>
      </p:sp>
      <p:sp>
        <p:nvSpPr>
          <p:cNvPr id="2" name="Title 1">
            <a:extLst>
              <a:ext uri="{FF2B5EF4-FFF2-40B4-BE49-F238E27FC236}">
                <a16:creationId xmlns:a16="http://schemas.microsoft.com/office/drawing/2014/main" id="{BEFA09C7-BCA3-4426-9AEB-4004CCBC8E73}"/>
              </a:ext>
            </a:extLst>
          </p:cNvPr>
          <p:cNvSpPr>
            <a:spLocks noGrp="1"/>
          </p:cNvSpPr>
          <p:nvPr>
            <p:ph type="title"/>
          </p:nvPr>
        </p:nvSpPr>
        <p:spPr>
          <a:xfrm>
            <a:off x="216448" y="565767"/>
            <a:ext cx="12721347" cy="754061"/>
          </a:xfrm>
        </p:spPr>
        <p:txBody>
          <a:bodyPr/>
          <a:lstStyle/>
          <a:p>
            <a:r>
              <a:rPr lang="en-US" dirty="0"/>
              <a:t>Modernize Classic Sites guide</a:t>
            </a:r>
          </a:p>
        </p:txBody>
      </p:sp>
      <p:graphicFrame>
        <p:nvGraphicFramePr>
          <p:cNvPr id="10" name="Diagram 9" descr="Execution workflow">
            <a:extLst>
              <a:ext uri="{FF2B5EF4-FFF2-40B4-BE49-F238E27FC236}">
                <a16:creationId xmlns:a16="http://schemas.microsoft.com/office/drawing/2014/main" id="{9A150840-2040-43F7-BB08-7B98A578F82C}"/>
              </a:ext>
            </a:extLst>
          </p:cNvPr>
          <p:cNvGraphicFramePr/>
          <p:nvPr/>
        </p:nvGraphicFramePr>
        <p:xfrm>
          <a:off x="1571455" y="3191860"/>
          <a:ext cx="8289807" cy="14554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3955244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CFBE1-EBFD-4BCC-B188-1DFA8CE15334}"/>
              </a:ext>
            </a:extLst>
          </p:cNvPr>
          <p:cNvSpPr>
            <a:spLocks noGrp="1"/>
          </p:cNvSpPr>
          <p:nvPr>
            <p:ph type="title"/>
          </p:nvPr>
        </p:nvSpPr>
        <p:spPr/>
        <p:txBody>
          <a:bodyPr/>
          <a:lstStyle/>
          <a:p>
            <a:r>
              <a:rPr lang="en-US" dirty="0"/>
              <a:t>Modernize your classic SharePoint sites</a:t>
            </a:r>
            <a:endParaRPr lang="es-MX" dirty="0"/>
          </a:p>
        </p:txBody>
      </p:sp>
      <p:pic>
        <p:nvPicPr>
          <p:cNvPr id="4" name="Picture 3">
            <a:extLst>
              <a:ext uri="{FF2B5EF4-FFF2-40B4-BE49-F238E27FC236}">
                <a16:creationId xmlns:a16="http://schemas.microsoft.com/office/drawing/2014/main" id="{0DBD7DCF-6B0D-4F60-B67B-AD18EA95A9DC}"/>
              </a:ext>
            </a:extLst>
          </p:cNvPr>
          <p:cNvPicPr>
            <a:picLocks noChangeAspect="1"/>
          </p:cNvPicPr>
          <p:nvPr/>
        </p:nvPicPr>
        <p:blipFill>
          <a:blip r:embed="rId2"/>
          <a:stretch>
            <a:fillRect/>
          </a:stretch>
        </p:blipFill>
        <p:spPr>
          <a:xfrm>
            <a:off x="5684837" y="1668462"/>
            <a:ext cx="6562725" cy="4648200"/>
          </a:xfrm>
          <a:prstGeom prst="rect">
            <a:avLst/>
          </a:prstGeom>
        </p:spPr>
      </p:pic>
      <p:sp>
        <p:nvSpPr>
          <p:cNvPr id="6" name="TextBox 5">
            <a:extLst>
              <a:ext uri="{FF2B5EF4-FFF2-40B4-BE49-F238E27FC236}">
                <a16:creationId xmlns:a16="http://schemas.microsoft.com/office/drawing/2014/main" id="{1B282D42-EF5A-4F84-A77F-3C26E56D3649}"/>
              </a:ext>
            </a:extLst>
          </p:cNvPr>
          <p:cNvSpPr txBox="1"/>
          <p:nvPr/>
        </p:nvSpPr>
        <p:spPr>
          <a:xfrm>
            <a:off x="350837" y="1668462"/>
            <a:ext cx="4953000" cy="3046988"/>
          </a:xfrm>
          <a:prstGeom prst="rect">
            <a:avLst/>
          </a:prstGeom>
          <a:noFill/>
        </p:spPr>
        <p:txBody>
          <a:bodyPr wrap="square">
            <a:spAutoFit/>
          </a:bodyPr>
          <a:lstStyle/>
          <a:p>
            <a:r>
              <a:rPr lang="en-US" sz="2400" i="0" dirty="0">
                <a:solidFill>
                  <a:srgbClr val="171717"/>
                </a:solidFill>
                <a:effectLst/>
                <a:latin typeface="Segoe UI" panose="020B0502040204020203" pitchFamily="34" charset="0"/>
              </a:rPr>
              <a:t>With</a:t>
            </a:r>
            <a:r>
              <a:rPr lang="en-US" sz="2400" b="1" i="0" dirty="0">
                <a:solidFill>
                  <a:srgbClr val="171717"/>
                </a:solidFill>
                <a:effectLst/>
                <a:latin typeface="Segoe UI" panose="020B0502040204020203" pitchFamily="34" charset="0"/>
              </a:rPr>
              <a:t> in-place modernization</a:t>
            </a:r>
            <a:r>
              <a:rPr lang="en-US" sz="2400" b="0" i="0" dirty="0">
                <a:solidFill>
                  <a:srgbClr val="171717"/>
                </a:solidFill>
                <a:effectLst/>
                <a:latin typeface="Segoe UI" panose="020B0502040204020203" pitchFamily="34" charset="0"/>
              </a:rPr>
              <a:t>: you can fully transform (or "modernize") a classic site into a modern Microsoft 365 group-connected site by following the guidance in this section. Modernizing your sites involves one or more of the below steps:</a:t>
            </a:r>
            <a:endParaRPr lang="es-MX" sz="2400" dirty="0"/>
          </a:p>
        </p:txBody>
      </p:sp>
    </p:spTree>
    <p:extLst>
      <p:ext uri="{BB962C8B-B14F-4D97-AF65-F5344CB8AC3E}">
        <p14:creationId xmlns:p14="http://schemas.microsoft.com/office/powerpoint/2010/main" val="20273430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ADA43-CDEE-4586-B5A9-22187CDB1C92}"/>
              </a:ext>
            </a:extLst>
          </p:cNvPr>
          <p:cNvSpPr>
            <a:spLocks noGrp="1"/>
          </p:cNvSpPr>
          <p:nvPr>
            <p:ph type="title"/>
          </p:nvPr>
        </p:nvSpPr>
        <p:spPr/>
        <p:txBody>
          <a:bodyPr/>
          <a:lstStyle/>
          <a:p>
            <a:r>
              <a:rPr lang="en-US" dirty="0"/>
              <a:t>Fully leverage the modern user interface</a:t>
            </a:r>
            <a:endParaRPr lang="es-MX" dirty="0"/>
          </a:p>
        </p:txBody>
      </p:sp>
      <p:sp>
        <p:nvSpPr>
          <p:cNvPr id="4" name="TextBox 3">
            <a:extLst>
              <a:ext uri="{FF2B5EF4-FFF2-40B4-BE49-F238E27FC236}">
                <a16:creationId xmlns:a16="http://schemas.microsoft.com/office/drawing/2014/main" id="{599EB5FA-C10C-4388-B53E-B7BEDDE4C504}"/>
              </a:ext>
            </a:extLst>
          </p:cNvPr>
          <p:cNvSpPr txBox="1"/>
          <p:nvPr/>
        </p:nvSpPr>
        <p:spPr>
          <a:xfrm>
            <a:off x="434975" y="1135062"/>
            <a:ext cx="11418888" cy="3693319"/>
          </a:xfrm>
          <a:prstGeom prst="rect">
            <a:avLst/>
          </a:prstGeom>
          <a:noFill/>
        </p:spPr>
        <p:txBody>
          <a:bodyPr wrap="square">
            <a:spAutoFit/>
          </a:bodyPr>
          <a:lstStyle/>
          <a:p>
            <a:pPr algn="l"/>
            <a:r>
              <a:rPr lang="en-US" b="0" i="0" dirty="0">
                <a:solidFill>
                  <a:srgbClr val="171717"/>
                </a:solidFill>
                <a:effectLst/>
                <a:latin typeface="Segoe UI" panose="020B0502040204020203" pitchFamily="34" charset="0"/>
              </a:rPr>
              <a:t>The most visible aspect of a modern site is its modern user interface. If you haven't turned off the modern experience, certain pages appear in the modern user interface:</a:t>
            </a:r>
          </a:p>
          <a:p>
            <a:pPr algn="l">
              <a:buFont typeface="Arial" panose="020B0604020202020204" pitchFamily="34" charset="0"/>
              <a:buChar char="•"/>
            </a:pPr>
            <a:r>
              <a:rPr lang="en-US" b="0" i="0" dirty="0">
                <a:solidFill>
                  <a:srgbClr val="171717"/>
                </a:solidFill>
                <a:effectLst/>
                <a:latin typeface="Segoe UI" panose="020B0502040204020203" pitchFamily="34" charset="0"/>
              </a:rPr>
              <a:t>List and library pages for most lists and libraries</a:t>
            </a:r>
          </a:p>
          <a:p>
            <a:pPr algn="l">
              <a:buFont typeface="Arial" panose="020B0604020202020204" pitchFamily="34" charset="0"/>
              <a:buChar char="•"/>
            </a:pPr>
            <a:r>
              <a:rPr lang="en-US" b="0" i="0" dirty="0">
                <a:solidFill>
                  <a:srgbClr val="171717"/>
                </a:solidFill>
                <a:effectLst/>
                <a:latin typeface="Segoe UI" panose="020B0502040204020203" pitchFamily="34" charset="0"/>
              </a:rPr>
              <a:t>Site contents page</a:t>
            </a:r>
          </a:p>
          <a:p>
            <a:pPr algn="l">
              <a:buFont typeface="Arial" panose="020B0604020202020204" pitchFamily="34" charset="0"/>
              <a:buChar char="•"/>
            </a:pPr>
            <a:r>
              <a:rPr lang="en-US" b="0" i="0" dirty="0">
                <a:solidFill>
                  <a:srgbClr val="171717"/>
                </a:solidFill>
                <a:effectLst/>
                <a:latin typeface="Segoe UI" panose="020B0502040204020203" pitchFamily="34" charset="0"/>
              </a:rPr>
              <a:t>Site usage page</a:t>
            </a:r>
          </a:p>
          <a:p>
            <a:pPr algn="l">
              <a:buFont typeface="Arial" panose="020B0604020202020204" pitchFamily="34" charset="0"/>
              <a:buChar char="•"/>
            </a:pPr>
            <a:r>
              <a:rPr lang="en-US" b="0" i="0" dirty="0">
                <a:solidFill>
                  <a:srgbClr val="171717"/>
                </a:solidFill>
                <a:effectLst/>
                <a:latin typeface="Segoe UI" panose="020B0502040204020203" pitchFamily="34" charset="0"/>
              </a:rPr>
              <a:t>Recycle Bin pages</a:t>
            </a: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However, if you navigate your site, you will notice that the following pages still use the classic user interface:</a:t>
            </a:r>
          </a:p>
          <a:p>
            <a:pPr algn="l">
              <a:buFont typeface="Arial" panose="020B0604020202020204" pitchFamily="34" charset="0"/>
              <a:buChar char="•"/>
            </a:pPr>
            <a:r>
              <a:rPr lang="en-US" b="0" i="0" dirty="0">
                <a:solidFill>
                  <a:srgbClr val="171717"/>
                </a:solidFill>
                <a:effectLst/>
                <a:latin typeface="Segoe UI" panose="020B0502040204020203" pitchFamily="34" charset="0"/>
              </a:rPr>
              <a:t>Home page and all other site pages (wiki pages and/or web part pages)</a:t>
            </a:r>
          </a:p>
          <a:p>
            <a:pPr algn="l">
              <a:buFont typeface="Arial" panose="020B0604020202020204" pitchFamily="34" charset="0"/>
              <a:buChar char="•"/>
            </a:pPr>
            <a:r>
              <a:rPr lang="en-US" b="0" i="0" dirty="0">
                <a:solidFill>
                  <a:srgbClr val="171717"/>
                </a:solidFill>
                <a:effectLst/>
                <a:latin typeface="Segoe UI" panose="020B0502040204020203" pitchFamily="34" charset="0"/>
              </a:rPr>
              <a:t>List and library pages for certain lists and libraries</a:t>
            </a:r>
          </a:p>
          <a:p>
            <a:pPr algn="l">
              <a:buFont typeface="Arial" panose="020B0604020202020204" pitchFamily="34" charset="0"/>
              <a:buChar char="•"/>
            </a:pPr>
            <a:endParaRPr lang="en-US" dirty="0">
              <a:solidFill>
                <a:srgbClr val="171717"/>
              </a:solidFill>
              <a:latin typeface="Segoe UI" panose="020B0502040204020203" pitchFamily="34" charset="0"/>
            </a:endParaRPr>
          </a:p>
          <a:p>
            <a:pPr algn="l"/>
            <a:endParaRPr lang="en-US" b="0" i="0" dirty="0">
              <a:solidFill>
                <a:srgbClr val="171717"/>
              </a:solidFill>
              <a:effectLst/>
              <a:latin typeface="Segoe UI" panose="020B0502040204020203" pitchFamily="34" charset="0"/>
            </a:endParaRPr>
          </a:p>
          <a:p>
            <a:pPr algn="l">
              <a:buFont typeface="Arial" panose="020B0604020202020204" pitchFamily="34" charset="0"/>
              <a:buChar char="•"/>
            </a:pPr>
            <a:endParaRPr lang="en-US" b="0" i="0" dirty="0">
              <a:solidFill>
                <a:srgbClr val="171717"/>
              </a:solidFill>
              <a:effectLst/>
              <a:latin typeface="Segoe UI" panose="020B0502040204020203" pitchFamily="34" charset="0"/>
            </a:endParaRPr>
          </a:p>
        </p:txBody>
      </p:sp>
      <p:graphicFrame>
        <p:nvGraphicFramePr>
          <p:cNvPr id="5" name="Diagram 4">
            <a:extLst>
              <a:ext uri="{FF2B5EF4-FFF2-40B4-BE49-F238E27FC236}">
                <a16:creationId xmlns:a16="http://schemas.microsoft.com/office/drawing/2014/main" id="{D730D63C-A822-4FF7-B59F-B2187761B83B}"/>
              </a:ext>
            </a:extLst>
          </p:cNvPr>
          <p:cNvGraphicFramePr/>
          <p:nvPr>
            <p:extLst>
              <p:ext uri="{D42A27DB-BD31-4B8C-83A1-F6EECF244321}">
                <p14:modId xmlns:p14="http://schemas.microsoft.com/office/powerpoint/2010/main" val="2412995199"/>
              </p:ext>
            </p:extLst>
          </p:nvPr>
        </p:nvGraphicFramePr>
        <p:xfrm>
          <a:off x="350838" y="4183062"/>
          <a:ext cx="11811000"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36412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EB3C6-7B48-48A1-B08F-22DF2739F29D}"/>
              </a:ext>
            </a:extLst>
          </p:cNvPr>
          <p:cNvSpPr>
            <a:spLocks noGrp="1"/>
          </p:cNvSpPr>
          <p:nvPr>
            <p:ph type="title"/>
          </p:nvPr>
        </p:nvSpPr>
        <p:spPr>
          <a:xfrm>
            <a:off x="434975" y="449265"/>
            <a:ext cx="11563350" cy="754061"/>
          </a:xfrm>
        </p:spPr>
        <p:txBody>
          <a:bodyPr vert="horz" wrap="square" lIns="0" tIns="164592" rIns="0" bIns="0" rtlCol="0" anchor="t">
            <a:normAutofit/>
          </a:bodyPr>
          <a:lstStyle/>
          <a:p>
            <a:r>
              <a:rPr lang="en-US" b="0" kern="1200" cap="none" spc="-150" baseline="0">
                <a:ln w="3175">
                  <a:noFill/>
                </a:ln>
                <a:effectLst/>
                <a:latin typeface="+mj-lt"/>
                <a:ea typeface="+mn-ea"/>
                <a:cs typeface="Segoe UI" pitchFamily="34" charset="0"/>
              </a:rPr>
              <a:t>Modernize the user interface</a:t>
            </a:r>
          </a:p>
        </p:txBody>
      </p:sp>
      <p:graphicFrame>
        <p:nvGraphicFramePr>
          <p:cNvPr id="8" name="TextBox 3">
            <a:extLst>
              <a:ext uri="{FF2B5EF4-FFF2-40B4-BE49-F238E27FC236}">
                <a16:creationId xmlns:a16="http://schemas.microsoft.com/office/drawing/2014/main" id="{24B8B1A2-3291-4118-B2C5-DA82439EF56F}"/>
              </a:ext>
            </a:extLst>
          </p:cNvPr>
          <p:cNvGraphicFramePr/>
          <p:nvPr>
            <p:extLst>
              <p:ext uri="{D42A27DB-BD31-4B8C-83A1-F6EECF244321}">
                <p14:modId xmlns:p14="http://schemas.microsoft.com/office/powerpoint/2010/main" val="2164135359"/>
              </p:ext>
            </p:extLst>
          </p:nvPr>
        </p:nvGraphicFramePr>
        <p:xfrm>
          <a:off x="434975" y="2178049"/>
          <a:ext cx="11563350" cy="43735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8108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Smiling business people in meeting">
            <a:extLst>
              <a:ext uri="{FF2B5EF4-FFF2-40B4-BE49-F238E27FC236}">
                <a16:creationId xmlns:a16="http://schemas.microsoft.com/office/drawing/2014/main" id="{D41D891F-1699-4FF0-A4C5-00E0B6AA5254}"/>
              </a:ext>
            </a:extLst>
          </p:cNvPr>
          <p:cNvPicPr>
            <a:picLocks noGrp="1" noChangeAspect="1"/>
          </p:cNvPicPr>
          <p:nvPr>
            <p:ph sz="quarter" idx="17"/>
          </p:nvPr>
        </p:nvPicPr>
        <p:blipFill>
          <a:blip r:embed="rId3"/>
          <a:stretch>
            <a:fillRect/>
          </a:stretch>
        </p:blipFill>
        <p:spPr>
          <a:xfrm>
            <a:off x="915988" y="2273004"/>
            <a:ext cx="2863850" cy="1908767"/>
          </a:xfrm>
        </p:spPr>
      </p:pic>
      <p:pic>
        <p:nvPicPr>
          <p:cNvPr id="13" name="Content Placeholder 12" descr="Businessman looking at tablet">
            <a:extLst>
              <a:ext uri="{FF2B5EF4-FFF2-40B4-BE49-F238E27FC236}">
                <a16:creationId xmlns:a16="http://schemas.microsoft.com/office/drawing/2014/main" id="{B01A416D-4DB4-4D70-B718-F65E6101029D}"/>
              </a:ext>
            </a:extLst>
          </p:cNvPr>
          <p:cNvPicPr>
            <a:picLocks noGrp="1" noChangeAspect="1"/>
          </p:cNvPicPr>
          <p:nvPr>
            <p:ph sz="quarter" idx="18"/>
          </p:nvPr>
        </p:nvPicPr>
        <p:blipFill>
          <a:blip r:embed="rId4"/>
          <a:stretch>
            <a:fillRect/>
          </a:stretch>
        </p:blipFill>
        <p:spPr>
          <a:xfrm>
            <a:off x="4841875" y="2310037"/>
            <a:ext cx="2752725" cy="1834701"/>
          </a:xfrm>
        </p:spPr>
      </p:pic>
      <p:pic>
        <p:nvPicPr>
          <p:cNvPr id="17" name="Content Placeholder 16" descr="Businessperson pointing to digital tablet in meeting">
            <a:extLst>
              <a:ext uri="{FF2B5EF4-FFF2-40B4-BE49-F238E27FC236}">
                <a16:creationId xmlns:a16="http://schemas.microsoft.com/office/drawing/2014/main" id="{77D103F8-91F9-4010-9A07-BD72028F70A3}"/>
              </a:ext>
            </a:extLst>
          </p:cNvPr>
          <p:cNvPicPr>
            <a:picLocks noGrp="1" noChangeAspect="1"/>
          </p:cNvPicPr>
          <p:nvPr>
            <p:ph sz="quarter" idx="19"/>
          </p:nvPr>
        </p:nvPicPr>
        <p:blipFill>
          <a:blip r:embed="rId5"/>
          <a:stretch>
            <a:fillRect/>
          </a:stretch>
        </p:blipFill>
        <p:spPr>
          <a:xfrm>
            <a:off x="8770938" y="2310037"/>
            <a:ext cx="2752725" cy="1834701"/>
          </a:xfrm>
        </p:spPr>
      </p:pic>
      <p:sp>
        <p:nvSpPr>
          <p:cNvPr id="3" name="Title 2">
            <a:extLst>
              <a:ext uri="{FF2B5EF4-FFF2-40B4-BE49-F238E27FC236}">
                <a16:creationId xmlns:a16="http://schemas.microsoft.com/office/drawing/2014/main" id="{F139824F-735D-4527-9F5C-DB7BEAC48E80}"/>
              </a:ext>
            </a:extLst>
          </p:cNvPr>
          <p:cNvSpPr>
            <a:spLocks noGrp="1"/>
          </p:cNvSpPr>
          <p:nvPr>
            <p:ph type="title"/>
          </p:nvPr>
        </p:nvSpPr>
        <p:spPr>
          <a:xfrm>
            <a:off x="434975" y="449265"/>
            <a:ext cx="11563350" cy="754061"/>
          </a:xfrm>
        </p:spPr>
        <p:txBody>
          <a:bodyPr wrap="square" anchor="t">
            <a:normAutofit/>
          </a:bodyPr>
          <a:lstStyle/>
          <a:p>
            <a:r>
              <a:rPr lang="en-US" dirty="0"/>
              <a:t>Step 1: Identify and Educate Stakeholders</a:t>
            </a:r>
            <a:endParaRPr lang="es-MX" dirty="0"/>
          </a:p>
        </p:txBody>
      </p:sp>
      <p:sp>
        <p:nvSpPr>
          <p:cNvPr id="14" name="Text Placeholder 5">
            <a:extLst>
              <a:ext uri="{FF2B5EF4-FFF2-40B4-BE49-F238E27FC236}">
                <a16:creationId xmlns:a16="http://schemas.microsoft.com/office/drawing/2014/main" id="{717E58C0-2049-41FA-8D3B-DB32B4BC4502}"/>
              </a:ext>
            </a:extLst>
          </p:cNvPr>
          <p:cNvSpPr>
            <a:spLocks noGrp="1"/>
          </p:cNvSpPr>
          <p:nvPr>
            <p:ph type="body" sz="quarter" idx="11"/>
          </p:nvPr>
        </p:nvSpPr>
        <p:spPr>
          <a:xfrm>
            <a:off x="434976" y="5026024"/>
            <a:ext cx="3700401" cy="246093"/>
          </a:xfrm>
        </p:spPr>
        <p:txBody>
          <a:bodyPr/>
          <a:lstStyle/>
          <a:p>
            <a:r>
              <a:rPr lang="en-US" dirty="0"/>
              <a:t>Key Business Stakeholders</a:t>
            </a:r>
          </a:p>
        </p:txBody>
      </p:sp>
      <p:sp>
        <p:nvSpPr>
          <p:cNvPr id="16" name="Text Placeholder 6">
            <a:extLst>
              <a:ext uri="{FF2B5EF4-FFF2-40B4-BE49-F238E27FC236}">
                <a16:creationId xmlns:a16="http://schemas.microsoft.com/office/drawing/2014/main" id="{34AE07CA-F85A-45BF-A4E1-3B705356FC55}"/>
              </a:ext>
            </a:extLst>
          </p:cNvPr>
          <p:cNvSpPr>
            <a:spLocks noGrp="1"/>
          </p:cNvSpPr>
          <p:nvPr>
            <p:ph type="body" sz="quarter" idx="12"/>
          </p:nvPr>
        </p:nvSpPr>
        <p:spPr>
          <a:xfrm>
            <a:off x="4367213" y="5026024"/>
            <a:ext cx="3695701" cy="246093"/>
          </a:xfrm>
        </p:spPr>
        <p:txBody>
          <a:bodyPr/>
          <a:lstStyle/>
          <a:p>
            <a:r>
              <a:rPr lang="en-US" dirty="0"/>
              <a:t>Customization team and developers</a:t>
            </a:r>
          </a:p>
        </p:txBody>
      </p:sp>
      <p:sp>
        <p:nvSpPr>
          <p:cNvPr id="18" name="Text Placeholder 7">
            <a:extLst>
              <a:ext uri="{FF2B5EF4-FFF2-40B4-BE49-F238E27FC236}">
                <a16:creationId xmlns:a16="http://schemas.microsoft.com/office/drawing/2014/main" id="{3719C379-9BC7-4BFC-BBF4-54BB847346BC}"/>
              </a:ext>
            </a:extLst>
          </p:cNvPr>
          <p:cNvSpPr>
            <a:spLocks noGrp="1"/>
          </p:cNvSpPr>
          <p:nvPr>
            <p:ph type="body" sz="quarter" idx="13"/>
          </p:nvPr>
        </p:nvSpPr>
        <p:spPr>
          <a:xfrm>
            <a:off x="8289926" y="5026024"/>
            <a:ext cx="3708401" cy="246093"/>
          </a:xfrm>
        </p:spPr>
        <p:txBody>
          <a:bodyPr/>
          <a:lstStyle/>
          <a:p>
            <a:r>
              <a:rPr lang="en-US" dirty="0" err="1"/>
              <a:t>Sharepoint</a:t>
            </a:r>
            <a:r>
              <a:rPr lang="en-US" dirty="0"/>
              <a:t> Administrators</a:t>
            </a:r>
          </a:p>
        </p:txBody>
      </p:sp>
      <p:sp>
        <p:nvSpPr>
          <p:cNvPr id="6" name="TextBox 5">
            <a:extLst>
              <a:ext uri="{FF2B5EF4-FFF2-40B4-BE49-F238E27FC236}">
                <a16:creationId xmlns:a16="http://schemas.microsoft.com/office/drawing/2014/main" id="{BB9D55E8-981D-4387-9BC6-C4FC9B162153}"/>
              </a:ext>
            </a:extLst>
          </p:cNvPr>
          <p:cNvSpPr txBox="1"/>
          <p:nvPr/>
        </p:nvSpPr>
        <p:spPr>
          <a:xfrm>
            <a:off x="434975" y="5707062"/>
            <a:ext cx="11563350" cy="627864"/>
          </a:xfrm>
          <a:prstGeom prst="rect">
            <a:avLst/>
          </a:prstGeom>
          <a:solidFill>
            <a:schemeClr val="accent5">
              <a:lumMod val="20000"/>
              <a:lumOff val="80000"/>
            </a:schemeClr>
          </a:solid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Change Management and Governance teams</a:t>
            </a:r>
            <a:endParaRPr lang="es-MX"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8516632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A511D-D990-47CC-8C8A-1FAA2E66740B}"/>
              </a:ext>
            </a:extLst>
          </p:cNvPr>
          <p:cNvSpPr>
            <a:spLocks noGrp="1"/>
          </p:cNvSpPr>
          <p:nvPr>
            <p:ph type="title"/>
          </p:nvPr>
        </p:nvSpPr>
        <p:spPr/>
        <p:txBody>
          <a:bodyPr/>
          <a:lstStyle/>
          <a:p>
            <a:r>
              <a:rPr lang="en-US" b="1" i="0" dirty="0">
                <a:solidFill>
                  <a:srgbClr val="171717"/>
                </a:solidFill>
                <a:effectLst/>
                <a:latin typeface="Segoe UI" panose="020B0502040204020203" pitchFamily="34" charset="0"/>
              </a:rPr>
              <a:t>Step 2: Analyze your site collections</a:t>
            </a:r>
            <a:br>
              <a:rPr lang="en-US" b="1" i="0" dirty="0">
                <a:solidFill>
                  <a:srgbClr val="171717"/>
                </a:solidFill>
                <a:effectLst/>
                <a:latin typeface="Segoe UI" panose="020B0502040204020203" pitchFamily="34" charset="0"/>
              </a:rPr>
            </a:br>
            <a:endParaRPr lang="es-MX" dirty="0"/>
          </a:p>
        </p:txBody>
      </p:sp>
      <p:sp>
        <p:nvSpPr>
          <p:cNvPr id="4" name="TextBox 3">
            <a:extLst>
              <a:ext uri="{FF2B5EF4-FFF2-40B4-BE49-F238E27FC236}">
                <a16:creationId xmlns:a16="http://schemas.microsoft.com/office/drawing/2014/main" id="{FEDA6741-8705-409A-B3CC-AFBABE2A822A}"/>
              </a:ext>
            </a:extLst>
          </p:cNvPr>
          <p:cNvSpPr txBox="1"/>
          <p:nvPr/>
        </p:nvSpPr>
        <p:spPr>
          <a:xfrm>
            <a:off x="315119" y="1222376"/>
            <a:ext cx="11803062" cy="1754326"/>
          </a:xfrm>
          <a:prstGeom prst="rect">
            <a:avLst/>
          </a:prstGeom>
          <a:noFill/>
        </p:spPr>
        <p:txBody>
          <a:bodyPr wrap="square">
            <a:spAutoFit/>
          </a:bodyPr>
          <a:lstStyle/>
          <a:p>
            <a:r>
              <a:rPr lang="en-US" b="0" i="0" dirty="0">
                <a:solidFill>
                  <a:srgbClr val="171717"/>
                </a:solidFill>
                <a:effectLst/>
                <a:latin typeface="Segoe UI" panose="020B0502040204020203" pitchFamily="34" charset="0"/>
              </a:rPr>
              <a:t>The </a:t>
            </a:r>
            <a:r>
              <a:rPr lang="en-US" b="0" i="0" u="none" strike="noStrike" dirty="0">
                <a:effectLst/>
                <a:latin typeface="Segoe UI" panose="020B0502040204020203" pitchFamily="34" charset="0"/>
                <a:hlinkClick r:id="rId4"/>
              </a:rPr>
              <a:t>SharePoint Modernization scanner</a:t>
            </a:r>
            <a:r>
              <a:rPr lang="en-US" b="0" i="0" dirty="0">
                <a:solidFill>
                  <a:srgbClr val="171717"/>
                </a:solidFill>
                <a:effectLst/>
                <a:latin typeface="Segoe UI" panose="020B0502040204020203" pitchFamily="34" charset="0"/>
              </a:rPr>
              <a:t> provides a detailed analysis of your site's readiness for connecting to a Microsoft 365 group, helps you get a deep understanding of the modern user interface compatibility of your lists and libraries and also performs a detailed analysis of the wiki and web part pages in your environment to prepare you for a page modernization. These outcomes can be used initially to drive remediation work, followed later on by migration work. If your focus is to </a:t>
            </a:r>
            <a:r>
              <a:rPr lang="en-US" b="1" i="0" dirty="0">
                <a:solidFill>
                  <a:srgbClr val="171717"/>
                </a:solidFill>
                <a:effectLst/>
                <a:latin typeface="Segoe UI" panose="020B0502040204020203" pitchFamily="34" charset="0"/>
              </a:rPr>
              <a:t>transform your site pages</a:t>
            </a:r>
            <a:r>
              <a:rPr lang="en-US" b="0" i="0" dirty="0">
                <a:solidFill>
                  <a:srgbClr val="171717"/>
                </a:solidFill>
                <a:effectLst/>
                <a:latin typeface="Segoe UI" panose="020B0502040204020203" pitchFamily="34" charset="0"/>
              </a:rPr>
              <a:t>, to </a:t>
            </a:r>
            <a:r>
              <a:rPr lang="en-US" b="1" i="0" dirty="0">
                <a:solidFill>
                  <a:srgbClr val="171717"/>
                </a:solidFill>
                <a:effectLst/>
                <a:latin typeface="Segoe UI" panose="020B0502040204020203" pitchFamily="34" charset="0"/>
              </a:rPr>
              <a:t>transform your lists and libraries</a:t>
            </a:r>
            <a:r>
              <a:rPr lang="en-US" b="0" i="0" dirty="0">
                <a:solidFill>
                  <a:srgbClr val="171717"/>
                </a:solidFill>
                <a:effectLst/>
                <a:latin typeface="Segoe UI" panose="020B0502040204020203" pitchFamily="34" charset="0"/>
              </a:rPr>
              <a:t> or to </a:t>
            </a:r>
            <a:r>
              <a:rPr lang="en-US" b="1" i="0" dirty="0">
                <a:solidFill>
                  <a:srgbClr val="171717"/>
                </a:solidFill>
                <a:effectLst/>
                <a:latin typeface="Segoe UI" panose="020B0502040204020203" pitchFamily="34" charset="0"/>
              </a:rPr>
              <a:t>connect your sites to a Microsoft 365 group</a:t>
            </a:r>
            <a:r>
              <a:rPr lang="en-US" b="0" i="0" dirty="0">
                <a:solidFill>
                  <a:srgbClr val="171717"/>
                </a:solidFill>
                <a:effectLst/>
                <a:latin typeface="Segoe UI" panose="020B0502040204020203" pitchFamily="34" charset="0"/>
              </a:rPr>
              <a:t> then use this scanner.</a:t>
            </a:r>
            <a:endParaRPr lang="es-MX" dirty="0"/>
          </a:p>
        </p:txBody>
      </p:sp>
      <p:pic>
        <p:nvPicPr>
          <p:cNvPr id="1025" name="Picture 1" descr="SharePoint Group connection readiness report">
            <a:extLst>
              <a:ext uri="{FF2B5EF4-FFF2-40B4-BE49-F238E27FC236}">
                <a16:creationId xmlns:a16="http://schemas.microsoft.com/office/drawing/2014/main" id="{C484B293-CA55-46E6-BB1B-428215DD52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237" y="4259262"/>
            <a:ext cx="4572000" cy="26384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4CBFE9-34A8-41FE-9821-6075ADF3572A}"/>
              </a:ext>
            </a:extLst>
          </p:cNvPr>
          <p:cNvSpPr txBox="1"/>
          <p:nvPr/>
        </p:nvSpPr>
        <p:spPr>
          <a:xfrm>
            <a:off x="418667" y="3510106"/>
            <a:ext cx="43434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Group connected readiness</a:t>
            </a:r>
            <a:endParaRPr lang="es-MX" sz="2400" dirty="0" err="1">
              <a:gradFill>
                <a:gsLst>
                  <a:gs pos="2917">
                    <a:schemeClr val="tx1"/>
                  </a:gs>
                  <a:gs pos="30000">
                    <a:schemeClr val="tx1"/>
                  </a:gs>
                </a:gsLst>
                <a:lin ang="5400000" scaled="0"/>
              </a:gradFill>
            </a:endParaRPr>
          </a:p>
        </p:txBody>
      </p:sp>
      <p:pic>
        <p:nvPicPr>
          <p:cNvPr id="2050" name="Picture 2" descr="SharePoint List and Library modern UI readiness report">
            <a:extLst>
              <a:ext uri="{FF2B5EF4-FFF2-40B4-BE49-F238E27FC236}">
                <a16:creationId xmlns:a16="http://schemas.microsoft.com/office/drawing/2014/main" id="{956CAD52-EDF4-4356-BEDA-C0BB31088E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765" y="4224198"/>
            <a:ext cx="4172672" cy="27703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848780-4EA5-4314-8204-EB2AA8B348BE}"/>
              </a:ext>
            </a:extLst>
          </p:cNvPr>
          <p:cNvSpPr txBox="1"/>
          <p:nvPr/>
        </p:nvSpPr>
        <p:spPr>
          <a:xfrm>
            <a:off x="4922837" y="3497262"/>
            <a:ext cx="38862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List Readiness</a:t>
            </a:r>
            <a:endParaRPr lang="es-MX" sz="2400" dirty="0" err="1">
              <a:gradFill>
                <a:gsLst>
                  <a:gs pos="2917">
                    <a:schemeClr val="tx1"/>
                  </a:gs>
                  <a:gs pos="30000">
                    <a:schemeClr val="tx1"/>
                  </a:gs>
                </a:gsLst>
                <a:lin ang="5400000" scaled="0"/>
              </a:gradFill>
            </a:endParaRPr>
          </a:p>
        </p:txBody>
      </p:sp>
      <p:pic>
        <p:nvPicPr>
          <p:cNvPr id="3074" name="Picture 2" descr="SharePoint Page Transformation readiness report">
            <a:extLst>
              <a:ext uri="{FF2B5EF4-FFF2-40B4-BE49-F238E27FC236}">
                <a16:creationId xmlns:a16="http://schemas.microsoft.com/office/drawing/2014/main" id="{ECBBDD92-894F-4A22-8A03-64AC028A5C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55965" y="4224198"/>
            <a:ext cx="3334471" cy="27703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7754F86-DFA3-4488-9843-1A4D1931EE31}"/>
              </a:ext>
            </a:extLst>
          </p:cNvPr>
          <p:cNvSpPr txBox="1"/>
          <p:nvPr/>
        </p:nvSpPr>
        <p:spPr>
          <a:xfrm>
            <a:off x="9249929" y="3510106"/>
            <a:ext cx="30480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Page Readiness</a:t>
            </a:r>
            <a:endParaRPr lang="es-MX"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23108750"/>
      </p:ext>
    </p:extLst>
  </p:cSld>
  <p:clrMapOvr>
    <a:masterClrMapping/>
  </p:clrMapOvr>
  <p:transition>
    <p:fade/>
  </p:transition>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B04DE-2E1E-43A1-A9EA-71C8A1233C6C}"/>
              </a:ext>
            </a:extLst>
          </p:cNvPr>
          <p:cNvSpPr>
            <a:spLocks noGrp="1"/>
          </p:cNvSpPr>
          <p:nvPr>
            <p:ph type="title"/>
          </p:nvPr>
        </p:nvSpPr>
        <p:spPr>
          <a:xfrm>
            <a:off x="434975" y="449265"/>
            <a:ext cx="11563350" cy="754061"/>
          </a:xfrm>
        </p:spPr>
        <p:txBody>
          <a:bodyPr vert="horz" wrap="square" lIns="0" tIns="164592" rIns="0" bIns="0" rtlCol="0" anchor="t">
            <a:normAutofit fontScale="90000"/>
          </a:bodyPr>
          <a:lstStyle/>
          <a:p>
            <a:r>
              <a:rPr lang="en-US" sz="3600" b="0" i="0" kern="1200" cap="none" spc="-150" baseline="0" dirty="0">
                <a:ln w="3175">
                  <a:noFill/>
                </a:ln>
                <a:effectLst/>
              </a:rPr>
              <a:t>Step 3: Modernize your site collections--Customizations</a:t>
            </a:r>
            <a:br>
              <a:rPr lang="en-US" sz="2000" b="0" i="0" kern="1200" cap="none" spc="-150" baseline="0" dirty="0">
                <a:ln w="3175">
                  <a:noFill/>
                </a:ln>
                <a:effectLst/>
              </a:rPr>
            </a:br>
            <a:endParaRPr lang="en-US" sz="2000" b="0" kern="1200" cap="none" spc="-150" baseline="0" dirty="0">
              <a:ln w="3175">
                <a:noFill/>
              </a:ln>
              <a:effectLst/>
            </a:endParaRPr>
          </a:p>
        </p:txBody>
      </p:sp>
      <p:graphicFrame>
        <p:nvGraphicFramePr>
          <p:cNvPr id="8" name="TextBox 3">
            <a:extLst>
              <a:ext uri="{FF2B5EF4-FFF2-40B4-BE49-F238E27FC236}">
                <a16:creationId xmlns:a16="http://schemas.microsoft.com/office/drawing/2014/main" id="{387A4E9F-E184-4650-ABC9-6D08661A86C5}"/>
              </a:ext>
            </a:extLst>
          </p:cNvPr>
          <p:cNvGraphicFramePr/>
          <p:nvPr>
            <p:extLst>
              <p:ext uri="{D42A27DB-BD31-4B8C-83A1-F6EECF244321}">
                <p14:modId xmlns:p14="http://schemas.microsoft.com/office/powerpoint/2010/main" val="1167285448"/>
              </p:ext>
            </p:extLst>
          </p:nvPr>
        </p:nvGraphicFramePr>
        <p:xfrm>
          <a:off x="434975" y="1592262"/>
          <a:ext cx="11563350" cy="49593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815219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B04DE-2E1E-43A1-A9EA-71C8A1233C6C}"/>
              </a:ext>
            </a:extLst>
          </p:cNvPr>
          <p:cNvSpPr>
            <a:spLocks noGrp="1"/>
          </p:cNvSpPr>
          <p:nvPr>
            <p:ph type="title"/>
          </p:nvPr>
        </p:nvSpPr>
        <p:spPr>
          <a:xfrm>
            <a:off x="434975" y="449265"/>
            <a:ext cx="11563350" cy="754061"/>
          </a:xfrm>
        </p:spPr>
        <p:txBody>
          <a:bodyPr vert="horz" wrap="square" lIns="0" tIns="164592" rIns="0" bIns="0" rtlCol="0" anchor="t">
            <a:normAutofit fontScale="90000"/>
          </a:bodyPr>
          <a:lstStyle/>
          <a:p>
            <a:r>
              <a:rPr lang="en-US" sz="3600" b="0" i="0" kern="1200" cap="none" spc="-150" baseline="0" dirty="0">
                <a:ln w="3175">
                  <a:noFill/>
                </a:ln>
                <a:effectLst/>
                <a:ea typeface="+mn-ea"/>
                <a:cs typeface="Segoe UI" pitchFamily="34" charset="0"/>
              </a:rPr>
              <a:t>Step 3: Modernize your site collections—User Experience </a:t>
            </a:r>
            <a:br>
              <a:rPr lang="en-US" sz="2000" b="0" i="0" kern="1200" cap="none" spc="-150" baseline="0" dirty="0">
                <a:ln w="3175">
                  <a:noFill/>
                </a:ln>
                <a:effectLst/>
                <a:latin typeface="+mj-lt"/>
                <a:ea typeface="+mn-ea"/>
                <a:cs typeface="Segoe UI" pitchFamily="34" charset="0"/>
              </a:rPr>
            </a:br>
            <a:endParaRPr lang="en-US" sz="2000" b="0" kern="1200" cap="none" spc="-150" baseline="0" dirty="0">
              <a:ln w="3175">
                <a:noFill/>
              </a:ln>
              <a:effectLst/>
              <a:latin typeface="+mj-lt"/>
              <a:ea typeface="+mn-ea"/>
              <a:cs typeface="Segoe UI" pitchFamily="34" charset="0"/>
            </a:endParaRPr>
          </a:p>
        </p:txBody>
      </p:sp>
      <p:graphicFrame>
        <p:nvGraphicFramePr>
          <p:cNvPr id="7" name="TextBox 4">
            <a:extLst>
              <a:ext uri="{FF2B5EF4-FFF2-40B4-BE49-F238E27FC236}">
                <a16:creationId xmlns:a16="http://schemas.microsoft.com/office/drawing/2014/main" id="{E51732EB-F92F-4BEF-9D4B-E134690C090D}"/>
              </a:ext>
            </a:extLst>
          </p:cNvPr>
          <p:cNvGraphicFramePr/>
          <p:nvPr>
            <p:extLst>
              <p:ext uri="{D42A27DB-BD31-4B8C-83A1-F6EECF244321}">
                <p14:modId xmlns:p14="http://schemas.microsoft.com/office/powerpoint/2010/main" val="1280085765"/>
              </p:ext>
            </p:extLst>
          </p:nvPr>
        </p:nvGraphicFramePr>
        <p:xfrm>
          <a:off x="434975" y="2178049"/>
          <a:ext cx="11563350" cy="43735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9936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197EB-61F8-4BCA-8F87-FDD9630DCD80}"/>
              </a:ext>
            </a:extLst>
          </p:cNvPr>
          <p:cNvSpPr>
            <a:spLocks noGrp="1"/>
          </p:cNvSpPr>
          <p:nvPr>
            <p:ph type="title"/>
          </p:nvPr>
        </p:nvSpPr>
        <p:spPr>
          <a:xfrm>
            <a:off x="434975" y="449264"/>
            <a:ext cx="5402262" cy="773112"/>
          </a:xfrm>
        </p:spPr>
        <p:txBody>
          <a:bodyPr/>
          <a:lstStyle/>
          <a:p>
            <a:r>
              <a:rPr lang="en-US" dirty="0"/>
              <a:t>Step 3: Modernize your site collection-Communications</a:t>
            </a:r>
            <a:endParaRPr lang="es-MX" dirty="0"/>
          </a:p>
        </p:txBody>
      </p:sp>
      <p:sp>
        <p:nvSpPr>
          <p:cNvPr id="4" name="TextBox 3">
            <a:extLst>
              <a:ext uri="{FF2B5EF4-FFF2-40B4-BE49-F238E27FC236}">
                <a16:creationId xmlns:a16="http://schemas.microsoft.com/office/drawing/2014/main" id="{6C26DAB9-A9DD-4C3A-A183-7A5D24D68F21}"/>
              </a:ext>
            </a:extLst>
          </p:cNvPr>
          <p:cNvSpPr txBox="1"/>
          <p:nvPr/>
        </p:nvSpPr>
        <p:spPr>
          <a:xfrm>
            <a:off x="960437" y="2430462"/>
            <a:ext cx="4267199" cy="3785652"/>
          </a:xfrm>
          <a:prstGeom prst="rect">
            <a:avLst/>
          </a:prstGeom>
          <a:noFill/>
        </p:spPr>
        <p:txBody>
          <a:bodyPr wrap="square">
            <a:spAutoFit/>
          </a:bodyPr>
          <a:lstStyle/>
          <a:p>
            <a:r>
              <a:rPr lang="en-US" sz="2400" b="1" i="0" dirty="0">
                <a:solidFill>
                  <a:srgbClr val="171717"/>
                </a:solidFill>
                <a:effectLst/>
                <a:latin typeface="Segoe UI" panose="020B0502040204020203" pitchFamily="34" charset="0"/>
              </a:rPr>
              <a:t>Communicate to your end users about the completed changes</a:t>
            </a:r>
            <a:r>
              <a:rPr lang="en-US" sz="2400" b="0" i="0" dirty="0">
                <a:solidFill>
                  <a:srgbClr val="171717"/>
                </a:solidFill>
                <a:effectLst/>
                <a:latin typeface="Segoe UI" panose="020B0502040204020203" pitchFamily="34" charset="0"/>
              </a:rPr>
              <a:t>; the site will work differently in a modern version, so your users need to be aware of that.</a:t>
            </a:r>
          </a:p>
          <a:p>
            <a:endParaRPr lang="en-US" sz="2400" dirty="0">
              <a:solidFill>
                <a:srgbClr val="171717"/>
              </a:solidFill>
              <a:latin typeface="Segoe UI" panose="020B0502040204020203" pitchFamily="34" charset="0"/>
            </a:endParaRPr>
          </a:p>
          <a:p>
            <a:endParaRPr lang="en-US" sz="2400" dirty="0">
              <a:solidFill>
                <a:srgbClr val="171717"/>
              </a:solidFill>
              <a:latin typeface="Segoe UI" panose="020B0502040204020203" pitchFamily="34" charset="0"/>
            </a:endParaRPr>
          </a:p>
          <a:p>
            <a:r>
              <a:rPr lang="en-US" sz="2400" dirty="0">
                <a:solidFill>
                  <a:srgbClr val="171717"/>
                </a:solidFill>
                <a:latin typeface="Segoe UI" panose="020B0502040204020203" pitchFamily="34" charset="0"/>
              </a:rPr>
              <a:t>Leverage materials available in the </a:t>
            </a:r>
            <a:r>
              <a:rPr lang="en-US" sz="2400" dirty="0">
                <a:hlinkClick r:id="rId3"/>
              </a:rPr>
              <a:t>FastTrack Resource Hub</a:t>
            </a:r>
            <a:r>
              <a:rPr lang="en-US" sz="2400" dirty="0"/>
              <a:t> </a:t>
            </a:r>
            <a:endParaRPr lang="es-MX" sz="2400" dirty="0"/>
          </a:p>
        </p:txBody>
      </p:sp>
      <p:pic>
        <p:nvPicPr>
          <p:cNvPr id="6" name="Picture 5" descr="Businesswoman with laptop talking in meeting">
            <a:extLst>
              <a:ext uri="{FF2B5EF4-FFF2-40B4-BE49-F238E27FC236}">
                <a16:creationId xmlns:a16="http://schemas.microsoft.com/office/drawing/2014/main" id="{DC65B0A0-7C89-4C58-AFBD-8D281EB9FEC2}"/>
              </a:ext>
            </a:extLst>
          </p:cNvPr>
          <p:cNvPicPr>
            <a:picLocks noChangeAspect="1"/>
          </p:cNvPicPr>
          <p:nvPr/>
        </p:nvPicPr>
        <p:blipFill>
          <a:blip r:embed="rId4"/>
          <a:stretch>
            <a:fillRect/>
          </a:stretch>
        </p:blipFill>
        <p:spPr>
          <a:xfrm>
            <a:off x="6218236" y="0"/>
            <a:ext cx="6218239" cy="6994525"/>
          </a:xfrm>
          <a:prstGeom prst="rect">
            <a:avLst/>
          </a:prstGeom>
        </p:spPr>
      </p:pic>
    </p:spTree>
    <p:extLst>
      <p:ext uri="{BB962C8B-B14F-4D97-AF65-F5344CB8AC3E}">
        <p14:creationId xmlns:p14="http://schemas.microsoft.com/office/powerpoint/2010/main" val="37032591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32291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D71A58-C0EC-4C6F-99A7-F0BE2D1059E1}"/>
              </a:ext>
            </a:extLst>
          </p:cNvPr>
          <p:cNvSpPr>
            <a:spLocks noGrp="1"/>
          </p:cNvSpPr>
          <p:nvPr>
            <p:ph type="title"/>
          </p:nvPr>
        </p:nvSpPr>
        <p:spPr/>
        <p:txBody>
          <a:bodyPr/>
          <a:lstStyle/>
          <a:p>
            <a:r>
              <a:rPr lang="en-US" dirty="0"/>
              <a:t>Connect to Group</a:t>
            </a:r>
            <a:endParaRPr lang="es-MX" dirty="0"/>
          </a:p>
        </p:txBody>
      </p:sp>
    </p:spTree>
    <p:extLst>
      <p:ext uri="{BB962C8B-B14F-4D97-AF65-F5344CB8AC3E}">
        <p14:creationId xmlns:p14="http://schemas.microsoft.com/office/powerpoint/2010/main" val="41716855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E005FA-7F3B-4276-9823-5C87629EB36C}"/>
              </a:ext>
            </a:extLst>
          </p:cNvPr>
          <p:cNvSpPr txBox="1"/>
          <p:nvPr/>
        </p:nvSpPr>
        <p:spPr>
          <a:xfrm>
            <a:off x="431800" y="2171700"/>
            <a:ext cx="4673600" cy="4368800"/>
          </a:xfrm>
          <a:prstGeom prst="rect">
            <a:avLst/>
          </a:prstGeom>
          <a:noFill/>
        </p:spPr>
        <p:txBody>
          <a:bodyPr wrap="square" anchor="t">
            <a:normAutofit/>
          </a:bodyPr>
          <a:lstStyle/>
          <a:p>
            <a:pPr>
              <a:lnSpc>
                <a:spcPct val="90000"/>
              </a:lnSpc>
              <a:spcAft>
                <a:spcPts val="600"/>
              </a:spcAft>
            </a:pPr>
            <a:r>
              <a:rPr lang="en-US" sz="2600" b="0" i="0">
                <a:solidFill>
                  <a:srgbClr val="171717"/>
                </a:solidFill>
                <a:effectLst/>
                <a:latin typeface="Segoe UI" panose="020B0502040204020203" pitchFamily="34" charset="0"/>
              </a:rPr>
              <a:t>Classic (team) sites are not connected to a Microsoft 365 group, whereas modern team sites are. Connecting your site to a Microsoft 365 group is an essential part of modernizing a site. The connection to a Microsoft 365 group enables the site to consume other Office 365 services such as Teams, Planner, and Outlook.</a:t>
            </a:r>
            <a:endParaRPr lang="es-MX" sz="2600"/>
          </a:p>
        </p:txBody>
      </p:sp>
      <p:sp>
        <p:nvSpPr>
          <p:cNvPr id="7" name="TextBox 6">
            <a:extLst>
              <a:ext uri="{FF2B5EF4-FFF2-40B4-BE49-F238E27FC236}">
                <a16:creationId xmlns:a16="http://schemas.microsoft.com/office/drawing/2014/main" id="{77BB2C88-975F-4AAE-89FB-0332EE1F3BD9}"/>
              </a:ext>
            </a:extLst>
          </p:cNvPr>
          <p:cNvSpPr txBox="1"/>
          <p:nvPr/>
        </p:nvSpPr>
        <p:spPr>
          <a:xfrm>
            <a:off x="5188745" y="1592262"/>
            <a:ext cx="6781800" cy="939800"/>
          </a:xfrm>
          <a:prstGeom prst="rect">
            <a:avLst/>
          </a:prstGeom>
          <a:solidFill>
            <a:schemeClr val="bg1">
              <a:lumMod val="85000"/>
            </a:schemeClr>
          </a:solidFill>
        </p:spPr>
        <p:txBody>
          <a:bodyPr wrap="square" lIns="182880" tIns="146304" rIns="182880" bIns="146304" rtlCol="0" anchor="t">
            <a:noAutofit/>
          </a:bodyPr>
          <a:lstStyle/>
          <a:p>
            <a:pPr>
              <a:lnSpc>
                <a:spcPct val="90000"/>
              </a:lnSpc>
              <a:spcAft>
                <a:spcPts val="600"/>
              </a:spcAft>
            </a:pPr>
            <a:r>
              <a:rPr lang="en-US" sz="2400" dirty="0">
                <a:gradFill>
                  <a:gsLst>
                    <a:gs pos="2917">
                      <a:schemeClr val="tx1"/>
                    </a:gs>
                    <a:gs pos="30000">
                      <a:schemeClr val="tx1"/>
                    </a:gs>
                  </a:gsLst>
                  <a:lin ang="5400000" scaled="0"/>
                </a:gradFill>
              </a:rPr>
              <a:t>Two options to connect to a Microsoft 365 Group:</a:t>
            </a:r>
            <a:endParaRPr lang="es-MX" sz="2400" dirty="0">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7EF8EBAB-54C7-4EE3-A93F-56C30323B269}"/>
              </a:ext>
            </a:extLst>
          </p:cNvPr>
          <p:cNvSpPr txBox="1"/>
          <p:nvPr/>
        </p:nvSpPr>
        <p:spPr>
          <a:xfrm>
            <a:off x="5194300" y="2628900"/>
            <a:ext cx="6781800" cy="3898900"/>
          </a:xfrm>
          <a:prstGeom prst="rect">
            <a:avLst/>
          </a:prstGeom>
          <a:solidFill>
            <a:schemeClr val="bg1">
              <a:lumMod val="85000"/>
            </a:schemeClr>
          </a:solidFill>
        </p:spPr>
        <p:txBody>
          <a:bodyPr wrap="square" anchor="t">
            <a:normAutofit/>
          </a:bodyPr>
          <a:lstStyle/>
          <a:p>
            <a:pPr algn="l">
              <a:lnSpc>
                <a:spcPct val="90000"/>
              </a:lnSpc>
              <a:spcAft>
                <a:spcPts val="600"/>
              </a:spcAft>
              <a:buFont typeface="Arial" panose="020B0604020202020204" pitchFamily="34" charset="0"/>
              <a:buChar char="•"/>
            </a:pPr>
            <a:r>
              <a:rPr lang="en-US" sz="2600" b="0" i="0">
                <a:solidFill>
                  <a:srgbClr val="171717"/>
                </a:solidFill>
                <a:effectLst/>
                <a:latin typeface="Segoe UI" panose="020B0502040204020203" pitchFamily="34" charset="0"/>
              </a:rPr>
              <a:t>You can have each site owner do this on their behalf by using a wizard that can be launched from the user interface.</a:t>
            </a:r>
          </a:p>
          <a:p>
            <a:pPr algn="l">
              <a:lnSpc>
                <a:spcPct val="90000"/>
              </a:lnSpc>
              <a:spcAft>
                <a:spcPts val="600"/>
              </a:spcAft>
              <a:buFont typeface="Arial" panose="020B0604020202020204" pitchFamily="34" charset="0"/>
              <a:buChar char="•"/>
            </a:pPr>
            <a:r>
              <a:rPr lang="en-US" sz="2600" b="0" i="0">
                <a:solidFill>
                  <a:srgbClr val="171717"/>
                </a:solidFill>
                <a:effectLst/>
                <a:latin typeface="Segoe UI" panose="020B0502040204020203" pitchFamily="34" charset="0"/>
              </a:rPr>
              <a:t>You can perform a bulk operation (known as a </a:t>
            </a:r>
            <a:r>
              <a:rPr lang="en-US" sz="2600" b="1" i="0">
                <a:solidFill>
                  <a:srgbClr val="171717"/>
                </a:solidFill>
                <a:effectLst/>
                <a:latin typeface="Segoe UI" panose="020B0502040204020203" pitchFamily="34" charset="0"/>
              </a:rPr>
              <a:t>group-connection</a:t>
            </a:r>
            <a:r>
              <a:rPr lang="en-US" sz="2600" b="0" i="0">
                <a:solidFill>
                  <a:srgbClr val="171717"/>
                </a:solidFill>
                <a:effectLst/>
                <a:latin typeface="Segoe UI" panose="020B0502040204020203" pitchFamily="34" charset="0"/>
              </a:rPr>
              <a:t>) in which you connect a Microsoft 365 group to a series of sites at one time. This option is preferred for enterprise customers because it enables you to control the configuration (public/private, site classification, alias name).</a:t>
            </a:r>
          </a:p>
        </p:txBody>
      </p:sp>
      <p:sp>
        <p:nvSpPr>
          <p:cNvPr id="2" name="Title 1">
            <a:extLst>
              <a:ext uri="{FF2B5EF4-FFF2-40B4-BE49-F238E27FC236}">
                <a16:creationId xmlns:a16="http://schemas.microsoft.com/office/drawing/2014/main" id="{83904FBA-47D7-4121-8F39-EA3E400527DF}"/>
              </a:ext>
            </a:extLst>
          </p:cNvPr>
          <p:cNvSpPr>
            <a:spLocks noGrp="1"/>
          </p:cNvSpPr>
          <p:nvPr>
            <p:ph type="title"/>
          </p:nvPr>
        </p:nvSpPr>
        <p:spPr>
          <a:xfrm>
            <a:off x="434975" y="449265"/>
            <a:ext cx="11563350" cy="754061"/>
          </a:xfrm>
        </p:spPr>
        <p:txBody>
          <a:bodyPr vert="horz" wrap="square" lIns="0" tIns="164592" rIns="0" bIns="0" rtlCol="0" anchor="t">
            <a:normAutofit/>
          </a:bodyPr>
          <a:lstStyle/>
          <a:p>
            <a:r>
              <a:rPr lang="en-US" b="0" kern="1200" cap="none" spc="-150" baseline="0" dirty="0">
                <a:ln w="3175">
                  <a:noFill/>
                </a:ln>
                <a:effectLst/>
                <a:latin typeface="+mj-lt"/>
                <a:ea typeface="+mn-ea"/>
                <a:cs typeface="Segoe UI" pitchFamily="34" charset="0"/>
              </a:rPr>
              <a:t>Connect to a Microsoft 365 Group</a:t>
            </a:r>
          </a:p>
        </p:txBody>
      </p:sp>
    </p:spTree>
    <p:extLst>
      <p:ext uri="{BB962C8B-B14F-4D97-AF65-F5344CB8AC3E}">
        <p14:creationId xmlns:p14="http://schemas.microsoft.com/office/powerpoint/2010/main" val="326004335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39CAC8-C934-4979-ABFE-A8CA525B03DE}"/>
              </a:ext>
            </a:extLst>
          </p:cNvPr>
          <p:cNvSpPr>
            <a:spLocks noGrp="1"/>
          </p:cNvSpPr>
          <p:nvPr>
            <p:ph type="body" sz="quarter" idx="10"/>
          </p:nvPr>
        </p:nvSpPr>
        <p:spPr>
          <a:xfrm>
            <a:off x="299345" y="3599337"/>
            <a:ext cx="5918892" cy="3001847"/>
          </a:xfrm>
        </p:spPr>
        <p:txBody>
          <a:bodyPr/>
          <a:lstStyle/>
          <a:p>
            <a:pPr marL="0" indent="0">
              <a:buNone/>
            </a:pPr>
            <a:r>
              <a:rPr lang="en-US" dirty="0"/>
              <a:t>What happens? </a:t>
            </a:r>
          </a:p>
          <a:p>
            <a:r>
              <a:rPr lang="en-US" sz="1632" dirty="0"/>
              <a:t>A new Office 365 group is created, and that group is connected to your site collection</a:t>
            </a:r>
          </a:p>
          <a:p>
            <a:r>
              <a:rPr lang="en-US" sz="1632" dirty="0"/>
              <a:t>A new modern home page is created on your site and set as the site's home page</a:t>
            </a:r>
          </a:p>
          <a:p>
            <a:r>
              <a:rPr lang="en-US" sz="1632" dirty="0"/>
              <a:t>The group's Owners are now the site collection administrators</a:t>
            </a:r>
          </a:p>
          <a:p>
            <a:r>
              <a:rPr lang="en-US" sz="1632" dirty="0"/>
              <a:t>The group's Owners are added to your site's Owners group</a:t>
            </a:r>
          </a:p>
          <a:p>
            <a:r>
              <a:rPr lang="en-US" sz="1632" dirty="0"/>
              <a:t>The group's Members are added to your site's Members group</a:t>
            </a:r>
            <a:endParaRPr lang="en-US" dirty="0"/>
          </a:p>
        </p:txBody>
      </p:sp>
      <p:sp>
        <p:nvSpPr>
          <p:cNvPr id="2" name="Title 1">
            <a:extLst>
              <a:ext uri="{FF2B5EF4-FFF2-40B4-BE49-F238E27FC236}">
                <a16:creationId xmlns:a16="http://schemas.microsoft.com/office/drawing/2014/main" id="{BEFA09C7-BCA3-4426-9AEB-4004CCBC8E73}"/>
              </a:ext>
            </a:extLst>
          </p:cNvPr>
          <p:cNvSpPr>
            <a:spLocks noGrp="1"/>
          </p:cNvSpPr>
          <p:nvPr>
            <p:ph type="title"/>
          </p:nvPr>
        </p:nvSpPr>
        <p:spPr>
          <a:xfrm>
            <a:off x="299345" y="512344"/>
            <a:ext cx="12638450" cy="773112"/>
          </a:xfrm>
        </p:spPr>
        <p:txBody>
          <a:bodyPr/>
          <a:lstStyle/>
          <a:p>
            <a:r>
              <a:rPr lang="en-US" sz="3672" dirty="0"/>
              <a:t>Connect to a Microsoft 365 group</a:t>
            </a:r>
            <a:endParaRPr lang="en-US" dirty="0"/>
          </a:p>
        </p:txBody>
      </p:sp>
      <p:sp>
        <p:nvSpPr>
          <p:cNvPr id="4" name="Text Placeholder 3">
            <a:extLst>
              <a:ext uri="{FF2B5EF4-FFF2-40B4-BE49-F238E27FC236}">
                <a16:creationId xmlns:a16="http://schemas.microsoft.com/office/drawing/2014/main" id="{7BDDF38C-A587-46FC-9C8B-FAE4282D5323}"/>
              </a:ext>
            </a:extLst>
          </p:cNvPr>
          <p:cNvSpPr>
            <a:spLocks noGrp="1"/>
          </p:cNvSpPr>
          <p:nvPr>
            <p:ph type="body" sz="quarter" idx="12"/>
          </p:nvPr>
        </p:nvSpPr>
        <p:spPr>
          <a:xfrm>
            <a:off x="299345" y="1420316"/>
            <a:ext cx="4934477" cy="1842419"/>
          </a:xfrm>
        </p:spPr>
        <p:txBody>
          <a:bodyPr/>
          <a:lstStyle/>
          <a:p>
            <a:r>
              <a:rPr lang="en-US" dirty="0"/>
              <a:t>How to go about it</a:t>
            </a:r>
          </a:p>
          <a:p>
            <a:pPr marL="524586" indent="-524586">
              <a:buFont typeface="+mj-lt"/>
              <a:buAutoNum type="arabicPeriod"/>
            </a:pPr>
            <a:r>
              <a:rPr lang="en-US" dirty="0"/>
              <a:t>SharePoint user interface</a:t>
            </a:r>
          </a:p>
          <a:p>
            <a:pPr marL="524586" indent="-524586">
              <a:buFont typeface="+mj-lt"/>
              <a:buAutoNum type="arabicPeriod"/>
            </a:pPr>
            <a:r>
              <a:rPr lang="en-US" dirty="0"/>
              <a:t>Programmatically</a:t>
            </a:r>
          </a:p>
          <a:p>
            <a:pPr marL="835676" lvl="1" indent="-524586"/>
            <a:r>
              <a:rPr lang="en-US" sz="1632" dirty="0"/>
              <a:t>Learn, Analyze, Modernize</a:t>
            </a:r>
          </a:p>
        </p:txBody>
      </p:sp>
      <p:pic>
        <p:nvPicPr>
          <p:cNvPr id="6" name="Picture 5" descr="A screenshot of a cell phone&#10;&#10;Description automatically generated">
            <a:extLst>
              <a:ext uri="{FF2B5EF4-FFF2-40B4-BE49-F238E27FC236}">
                <a16:creationId xmlns:a16="http://schemas.microsoft.com/office/drawing/2014/main" id="{0DCEF80A-789C-4E18-91F9-AACCDE4695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1072" y="1488588"/>
            <a:ext cx="1326680" cy="2279046"/>
          </a:xfrm>
          <a:prstGeom prst="rect">
            <a:avLst/>
          </a:prstGeom>
        </p:spPr>
      </p:pic>
      <p:sp>
        <p:nvSpPr>
          <p:cNvPr id="7" name="Oval 6">
            <a:extLst>
              <a:ext uri="{FF2B5EF4-FFF2-40B4-BE49-F238E27FC236}">
                <a16:creationId xmlns:a16="http://schemas.microsoft.com/office/drawing/2014/main" id="{92A5AED3-FBE1-4B2C-AD54-F803196A12B9}"/>
              </a:ext>
            </a:extLst>
          </p:cNvPr>
          <p:cNvSpPr/>
          <p:nvPr/>
        </p:nvSpPr>
        <p:spPr bwMode="auto">
          <a:xfrm>
            <a:off x="201588" y="1947786"/>
            <a:ext cx="457232" cy="39884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a:gradFill>
                  <a:gsLst>
                    <a:gs pos="0">
                      <a:srgbClr val="FFFFFF"/>
                    </a:gs>
                    <a:gs pos="100000">
                      <a:srgbClr val="FFFFFF"/>
                    </a:gs>
                  </a:gsLst>
                  <a:lin ang="5400000" scaled="0"/>
                </a:gradFill>
                <a:latin typeface="Segoe UI"/>
                <a:ea typeface="Segoe UI" pitchFamily="34" charset="0"/>
                <a:cs typeface="Segoe UI" pitchFamily="34" charset="0"/>
              </a:rPr>
              <a:t>1</a:t>
            </a:r>
          </a:p>
        </p:txBody>
      </p:sp>
      <p:sp>
        <p:nvSpPr>
          <p:cNvPr id="18" name="Oval 17">
            <a:extLst>
              <a:ext uri="{FF2B5EF4-FFF2-40B4-BE49-F238E27FC236}">
                <a16:creationId xmlns:a16="http://schemas.microsoft.com/office/drawing/2014/main" id="{4D7E5E88-91F7-4EBE-983B-88C10230445A}"/>
              </a:ext>
            </a:extLst>
          </p:cNvPr>
          <p:cNvSpPr/>
          <p:nvPr/>
        </p:nvSpPr>
        <p:spPr bwMode="auto">
          <a:xfrm>
            <a:off x="6513039" y="1412177"/>
            <a:ext cx="457232" cy="39884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a:gradFill>
                  <a:gsLst>
                    <a:gs pos="0">
                      <a:srgbClr val="FFFFFF"/>
                    </a:gs>
                    <a:gs pos="100000">
                      <a:srgbClr val="FFFFFF"/>
                    </a:gs>
                  </a:gsLst>
                  <a:lin ang="5400000" scaled="0"/>
                </a:gradFill>
                <a:latin typeface="Segoe UI"/>
                <a:ea typeface="Segoe UI" pitchFamily="34" charset="0"/>
                <a:cs typeface="Segoe UI" pitchFamily="34" charset="0"/>
              </a:rPr>
              <a:t>1</a:t>
            </a:r>
          </a:p>
        </p:txBody>
      </p:sp>
      <p:pic>
        <p:nvPicPr>
          <p:cNvPr id="19" name="Picture 18" descr="A screenshot of a social media post&#10;&#10;Description automatically generated">
            <a:extLst>
              <a:ext uri="{FF2B5EF4-FFF2-40B4-BE49-F238E27FC236}">
                <a16:creationId xmlns:a16="http://schemas.microsoft.com/office/drawing/2014/main" id="{9D9F8522-4A75-4CFC-98BB-E5EA820201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6129" y="4293495"/>
            <a:ext cx="4621156" cy="2701030"/>
          </a:xfrm>
          <a:prstGeom prst="rect">
            <a:avLst/>
          </a:prstGeom>
        </p:spPr>
      </p:pic>
      <p:sp>
        <p:nvSpPr>
          <p:cNvPr id="20" name="Oval 19">
            <a:extLst>
              <a:ext uri="{FF2B5EF4-FFF2-40B4-BE49-F238E27FC236}">
                <a16:creationId xmlns:a16="http://schemas.microsoft.com/office/drawing/2014/main" id="{3FFAC497-B3FE-4B84-9C27-26F37BF4B672}"/>
              </a:ext>
            </a:extLst>
          </p:cNvPr>
          <p:cNvSpPr/>
          <p:nvPr/>
        </p:nvSpPr>
        <p:spPr bwMode="auto">
          <a:xfrm>
            <a:off x="201026" y="2428687"/>
            <a:ext cx="457232" cy="39884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a:gradFill>
                  <a:gsLst>
                    <a:gs pos="0">
                      <a:srgbClr val="FFFFFF"/>
                    </a:gs>
                    <a:gs pos="100000">
                      <a:srgbClr val="FFFFFF"/>
                    </a:gs>
                  </a:gsLst>
                  <a:lin ang="5400000" scaled="0"/>
                </a:gradFill>
                <a:latin typeface="Segoe UI"/>
                <a:ea typeface="Segoe UI" pitchFamily="34" charset="0"/>
                <a:cs typeface="Segoe UI" pitchFamily="34" charset="0"/>
              </a:rPr>
              <a:t>2</a:t>
            </a:r>
          </a:p>
        </p:txBody>
      </p:sp>
      <p:sp>
        <p:nvSpPr>
          <p:cNvPr id="21" name="Oval 20">
            <a:extLst>
              <a:ext uri="{FF2B5EF4-FFF2-40B4-BE49-F238E27FC236}">
                <a16:creationId xmlns:a16="http://schemas.microsoft.com/office/drawing/2014/main" id="{7E339E5F-5DEE-49CD-A063-9271BD28637F}"/>
              </a:ext>
            </a:extLst>
          </p:cNvPr>
          <p:cNvSpPr/>
          <p:nvPr/>
        </p:nvSpPr>
        <p:spPr bwMode="auto">
          <a:xfrm>
            <a:off x="6741654" y="4094070"/>
            <a:ext cx="457232" cy="39884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448">
                <a:gradFill>
                  <a:gsLst>
                    <a:gs pos="0">
                      <a:srgbClr val="FFFFFF"/>
                    </a:gs>
                    <a:gs pos="100000">
                      <a:srgbClr val="FFFFFF"/>
                    </a:gs>
                  </a:gsLst>
                  <a:lin ang="5400000" scaled="0"/>
                </a:gradFill>
                <a:latin typeface="Segoe UI"/>
                <a:ea typeface="Segoe UI" pitchFamily="34" charset="0"/>
                <a:cs typeface="Segoe UI" pitchFamily="34" charset="0"/>
              </a:rPr>
              <a:t>2</a:t>
            </a:r>
          </a:p>
        </p:txBody>
      </p:sp>
    </p:spTree>
    <p:extLst>
      <p:ext uri="{BB962C8B-B14F-4D97-AF65-F5344CB8AC3E}">
        <p14:creationId xmlns:p14="http://schemas.microsoft.com/office/powerpoint/2010/main" val="1241043708"/>
      </p:ext>
    </p:extLst>
  </p:cSld>
  <p:clrMapOvr>
    <a:masterClrMapping/>
  </p:clrMapOvr>
  <p:transition>
    <p:fade/>
  </p:transition>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1ADDA-075E-463A-B34D-F296F9D92460}"/>
              </a:ext>
            </a:extLst>
          </p:cNvPr>
          <p:cNvSpPr>
            <a:spLocks noGrp="1"/>
          </p:cNvSpPr>
          <p:nvPr>
            <p:ph type="title"/>
          </p:nvPr>
        </p:nvSpPr>
        <p:spPr/>
        <p:txBody>
          <a:bodyPr/>
          <a:lstStyle/>
          <a:p>
            <a:r>
              <a:rPr lang="en-US" dirty="0"/>
              <a:t>Branding</a:t>
            </a:r>
            <a:endParaRPr lang="es-MX" dirty="0"/>
          </a:p>
        </p:txBody>
      </p:sp>
    </p:spTree>
    <p:extLst>
      <p:ext uri="{BB962C8B-B14F-4D97-AF65-F5344CB8AC3E}">
        <p14:creationId xmlns:p14="http://schemas.microsoft.com/office/powerpoint/2010/main" val="7712527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39CAC8-C934-4979-ABFE-A8CA525B03DE}"/>
              </a:ext>
            </a:extLst>
          </p:cNvPr>
          <p:cNvSpPr>
            <a:spLocks noGrp="1"/>
          </p:cNvSpPr>
          <p:nvPr>
            <p:ph type="body" sz="quarter" idx="10"/>
          </p:nvPr>
        </p:nvSpPr>
        <p:spPr>
          <a:xfrm>
            <a:off x="435477" y="1532431"/>
            <a:ext cx="11565520" cy="6882910"/>
          </a:xfrm>
        </p:spPr>
        <p:txBody>
          <a:bodyPr/>
          <a:lstStyle/>
          <a:p>
            <a:r>
              <a:rPr lang="en-US" dirty="0"/>
              <a:t>Leverage new tenant-controlled SharePoint theme as covered in Branding module</a:t>
            </a:r>
          </a:p>
          <a:p>
            <a:pPr lvl="1"/>
            <a:r>
              <a:rPr lang="en-US" dirty="0"/>
              <a:t>Applies company branding</a:t>
            </a:r>
          </a:p>
          <a:p>
            <a:pPr lvl="1"/>
            <a:r>
              <a:rPr lang="en-US" dirty="0"/>
              <a:t>Ability to hide other out-of-the-box themes</a:t>
            </a:r>
          </a:p>
          <a:p>
            <a:pPr lvl="1"/>
            <a:r>
              <a:rPr lang="en-US" dirty="0"/>
              <a:t>Future proof recommendation</a:t>
            </a:r>
          </a:p>
          <a:p>
            <a:r>
              <a:rPr lang="en-US" i="1" dirty="0"/>
              <a:t>Best Practice</a:t>
            </a:r>
          </a:p>
          <a:p>
            <a:pPr lvl="1"/>
            <a:r>
              <a:rPr lang="en-US" i="1" dirty="0"/>
              <a:t>Remediate </a:t>
            </a:r>
            <a:r>
              <a:rPr lang="en-US" dirty="0"/>
              <a:t>pages with custom master page and</a:t>
            </a:r>
            <a:r>
              <a:rPr lang="en-US" i="1" dirty="0"/>
              <a:t> </a:t>
            </a:r>
            <a:r>
              <a:rPr lang="en-US" dirty="0"/>
              <a:t>alternative CSS</a:t>
            </a:r>
          </a:p>
          <a:p>
            <a:pPr marL="923410" lvl="2" indent="-466298">
              <a:buFont typeface="+mj-lt"/>
              <a:buAutoNum type="arabicPeriod"/>
            </a:pPr>
            <a:r>
              <a:rPr lang="en-US" dirty="0"/>
              <a:t>Run Modernization Scanner</a:t>
            </a:r>
          </a:p>
          <a:p>
            <a:pPr marL="923410" lvl="2" indent="-466298">
              <a:buFont typeface="+mj-lt"/>
              <a:buAutoNum type="arabicPeriod"/>
            </a:pPr>
            <a:r>
              <a:rPr lang="en-US" dirty="0"/>
              <a:t>Identify sites with custom master pages and alternative CSS</a:t>
            </a:r>
          </a:p>
          <a:p>
            <a:pPr marL="923410" lvl="2" indent="-466298">
              <a:buFont typeface="+mj-lt"/>
              <a:buAutoNum type="arabicPeriod"/>
            </a:pPr>
            <a:r>
              <a:rPr lang="en-US" dirty="0"/>
              <a:t>Revert them to default configurations</a:t>
            </a:r>
          </a:p>
          <a:p>
            <a:pPr marL="923410" lvl="2" indent="-466298">
              <a:buFont typeface="+mj-lt"/>
              <a:buAutoNum type="arabicPeriod"/>
            </a:pPr>
            <a:r>
              <a:rPr lang="en-US" dirty="0"/>
              <a:t>Leverage tenant-controlled SharePoint theming</a:t>
            </a:r>
          </a:p>
          <a:p>
            <a:r>
              <a:rPr lang="en-US" sz="2448" dirty="0"/>
              <a:t>Resources: leverage provided scanner and </a:t>
            </a:r>
            <a:r>
              <a:rPr lang="en-US" sz="2448" dirty="0" err="1"/>
              <a:t>powershell</a:t>
            </a:r>
            <a:endParaRPr lang="en-US" b="1" dirty="0"/>
          </a:p>
          <a:p>
            <a:endParaRPr lang="en-US" dirty="0"/>
          </a:p>
          <a:p>
            <a:endParaRPr lang="en-US" dirty="0"/>
          </a:p>
          <a:p>
            <a:endParaRPr lang="en-US" dirty="0"/>
          </a:p>
        </p:txBody>
      </p:sp>
      <p:sp>
        <p:nvSpPr>
          <p:cNvPr id="2" name="Title 1">
            <a:extLst>
              <a:ext uri="{FF2B5EF4-FFF2-40B4-BE49-F238E27FC236}">
                <a16:creationId xmlns:a16="http://schemas.microsoft.com/office/drawing/2014/main" id="{BEFA09C7-BCA3-4426-9AEB-4004CCBC8E73}"/>
              </a:ext>
            </a:extLst>
          </p:cNvPr>
          <p:cNvSpPr>
            <a:spLocks noGrp="1"/>
          </p:cNvSpPr>
          <p:nvPr>
            <p:ph type="title"/>
          </p:nvPr>
        </p:nvSpPr>
        <p:spPr>
          <a:xfrm>
            <a:off x="435477" y="513421"/>
            <a:ext cx="12502318" cy="773112"/>
          </a:xfrm>
        </p:spPr>
        <p:txBody>
          <a:bodyPr/>
          <a:lstStyle/>
          <a:p>
            <a:r>
              <a:rPr lang="en-US" sz="3672" dirty="0">
                <a:hlinkClick r:id="rId3"/>
              </a:rPr>
              <a:t>Modernize site branding</a:t>
            </a:r>
            <a:endParaRPr lang="en-US" dirty="0"/>
          </a:p>
        </p:txBody>
      </p:sp>
    </p:spTree>
    <p:extLst>
      <p:ext uri="{BB962C8B-B14F-4D97-AF65-F5344CB8AC3E}">
        <p14:creationId xmlns:p14="http://schemas.microsoft.com/office/powerpoint/2010/main" val="186439278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1ADDA-075E-463A-B34D-F296F9D92460}"/>
              </a:ext>
            </a:extLst>
          </p:cNvPr>
          <p:cNvSpPr>
            <a:spLocks noGrp="1"/>
          </p:cNvSpPr>
          <p:nvPr>
            <p:ph type="title"/>
          </p:nvPr>
        </p:nvSpPr>
        <p:spPr/>
        <p:txBody>
          <a:bodyPr/>
          <a:lstStyle/>
          <a:p>
            <a:r>
              <a:rPr lang="en-US" dirty="0"/>
              <a:t>Transform Site Pages</a:t>
            </a:r>
            <a:endParaRPr lang="es-MX" dirty="0"/>
          </a:p>
        </p:txBody>
      </p:sp>
    </p:spTree>
    <p:extLst>
      <p:ext uri="{BB962C8B-B14F-4D97-AF65-F5344CB8AC3E}">
        <p14:creationId xmlns:p14="http://schemas.microsoft.com/office/powerpoint/2010/main" val="164492343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39CAC8-C934-4979-ABFE-A8CA525B03DE}"/>
              </a:ext>
            </a:extLst>
          </p:cNvPr>
          <p:cNvSpPr>
            <a:spLocks noGrp="1"/>
          </p:cNvSpPr>
          <p:nvPr>
            <p:ph type="body" sz="quarter" idx="10"/>
          </p:nvPr>
        </p:nvSpPr>
        <p:spPr>
          <a:xfrm>
            <a:off x="435478" y="1904154"/>
            <a:ext cx="11565520" cy="1965036"/>
          </a:xfrm>
        </p:spPr>
        <p:txBody>
          <a:bodyPr vert="horz" wrap="square" lIns="0" tIns="0" rIns="0" bIns="0" rtlCol="0" anchor="t">
            <a:spAutoFit/>
          </a:bodyPr>
          <a:lstStyle/>
          <a:p>
            <a:r>
              <a:rPr lang="en-US" sz="2550"/>
              <a:t>Scope: </a:t>
            </a:r>
            <a:r>
              <a:rPr lang="en-US" sz="2448"/>
              <a:t>Wiki and Web Part pages </a:t>
            </a:r>
          </a:p>
          <a:p>
            <a:r>
              <a:rPr lang="en-US" sz="2550"/>
              <a:t>Considerations</a:t>
            </a:r>
            <a:endParaRPr lang="en-US" sz="2550">
              <a:cs typeface="Segoe UI"/>
            </a:endParaRPr>
          </a:p>
          <a:p>
            <a:endParaRPr lang="en-US">
              <a:cs typeface="Segoe UI"/>
            </a:endParaRPr>
          </a:p>
          <a:p>
            <a:endParaRPr lang="en-US"/>
          </a:p>
        </p:txBody>
      </p:sp>
      <p:sp>
        <p:nvSpPr>
          <p:cNvPr id="2" name="Title 1">
            <a:extLst>
              <a:ext uri="{FF2B5EF4-FFF2-40B4-BE49-F238E27FC236}">
                <a16:creationId xmlns:a16="http://schemas.microsoft.com/office/drawing/2014/main" id="{BEFA09C7-BCA3-4426-9AEB-4004CCBC8E73}"/>
              </a:ext>
            </a:extLst>
          </p:cNvPr>
          <p:cNvSpPr>
            <a:spLocks noGrp="1"/>
          </p:cNvSpPr>
          <p:nvPr>
            <p:ph type="title"/>
          </p:nvPr>
        </p:nvSpPr>
        <p:spPr>
          <a:xfrm>
            <a:off x="350837" y="271929"/>
            <a:ext cx="12700213" cy="754061"/>
          </a:xfrm>
        </p:spPr>
        <p:txBody>
          <a:bodyPr/>
          <a:lstStyle/>
          <a:p>
            <a:r>
              <a:rPr lang="en-US" sz="3672" dirty="0">
                <a:hlinkClick r:id="rId3"/>
              </a:rPr>
              <a:t>Transform site pages</a:t>
            </a:r>
            <a:endParaRPr lang="en-US" dirty="0"/>
          </a:p>
        </p:txBody>
      </p:sp>
      <p:sp>
        <p:nvSpPr>
          <p:cNvPr id="5" name="Text Placeholder 4">
            <a:extLst>
              <a:ext uri="{FF2B5EF4-FFF2-40B4-BE49-F238E27FC236}">
                <a16:creationId xmlns:a16="http://schemas.microsoft.com/office/drawing/2014/main" id="{ACDC6C57-EC85-4EE5-82DD-F5F7855FC956}"/>
              </a:ext>
            </a:extLst>
          </p:cNvPr>
          <p:cNvSpPr>
            <a:spLocks noGrp="1"/>
          </p:cNvSpPr>
          <p:nvPr>
            <p:ph type="body" sz="quarter" idx="4294967295"/>
          </p:nvPr>
        </p:nvSpPr>
        <p:spPr>
          <a:xfrm>
            <a:off x="6819463" y="2014429"/>
            <a:ext cx="5485521" cy="367268"/>
          </a:xfrm>
        </p:spPr>
        <p:txBody>
          <a:bodyPr/>
          <a:lstStyle/>
          <a:p>
            <a:r>
              <a:rPr lang="en-US">
                <a:hlinkClick r:id="rId4"/>
              </a:rPr>
              <a:t>Preview</a:t>
            </a:r>
            <a:r>
              <a:rPr lang="en-US"/>
              <a:t> capabilities</a:t>
            </a:r>
          </a:p>
        </p:txBody>
      </p:sp>
      <p:pic>
        <p:nvPicPr>
          <p:cNvPr id="4" name="Picture 3" descr="Preview capabilities image">
            <a:extLst>
              <a:ext uri="{FF2B5EF4-FFF2-40B4-BE49-F238E27FC236}">
                <a16:creationId xmlns:a16="http://schemas.microsoft.com/office/drawing/2014/main" id="{BA8770C3-6857-4800-B928-4609BB02CC80}"/>
              </a:ext>
            </a:extLst>
          </p:cNvPr>
          <p:cNvPicPr>
            <a:picLocks noChangeAspect="1"/>
          </p:cNvPicPr>
          <p:nvPr/>
        </p:nvPicPr>
        <p:blipFill>
          <a:blip r:embed="rId5"/>
          <a:stretch>
            <a:fillRect/>
          </a:stretch>
        </p:blipFill>
        <p:spPr>
          <a:xfrm>
            <a:off x="6406769" y="2872112"/>
            <a:ext cx="5938023" cy="2480439"/>
          </a:xfrm>
          <a:prstGeom prst="rect">
            <a:avLst/>
          </a:prstGeom>
        </p:spPr>
      </p:pic>
      <p:pic>
        <p:nvPicPr>
          <p:cNvPr id="6" name="Picture 5" descr="3 different approach image, Transformation UI, Powershell, or .Net">
            <a:extLst>
              <a:ext uri="{FF2B5EF4-FFF2-40B4-BE49-F238E27FC236}">
                <a16:creationId xmlns:a16="http://schemas.microsoft.com/office/drawing/2014/main" id="{7AF58EE4-93EC-4DE9-8FAC-E63E89A4F0D9}"/>
              </a:ext>
            </a:extLst>
          </p:cNvPr>
          <p:cNvPicPr>
            <a:picLocks noChangeAspect="1"/>
          </p:cNvPicPr>
          <p:nvPr/>
        </p:nvPicPr>
        <p:blipFill>
          <a:blip r:embed="rId6"/>
          <a:stretch>
            <a:fillRect/>
          </a:stretch>
        </p:blipFill>
        <p:spPr>
          <a:xfrm>
            <a:off x="179317" y="3067979"/>
            <a:ext cx="5989790" cy="2264148"/>
          </a:xfrm>
          <a:prstGeom prst="rect">
            <a:avLst/>
          </a:prstGeom>
        </p:spPr>
      </p:pic>
      <p:sp>
        <p:nvSpPr>
          <p:cNvPr id="7" name="TextBox 6">
            <a:extLst>
              <a:ext uri="{FF2B5EF4-FFF2-40B4-BE49-F238E27FC236}">
                <a16:creationId xmlns:a16="http://schemas.microsoft.com/office/drawing/2014/main" id="{DDA21F4E-4F8F-4E2A-BD72-7E82B9EADE38}"/>
              </a:ext>
            </a:extLst>
          </p:cNvPr>
          <p:cNvSpPr txBox="1"/>
          <p:nvPr/>
        </p:nvSpPr>
        <p:spPr>
          <a:xfrm>
            <a:off x="2332391" y="5637466"/>
            <a:ext cx="7837453" cy="640416"/>
          </a:xfrm>
          <a:prstGeom prst="rect">
            <a:avLst/>
          </a:prstGeom>
          <a:noFill/>
        </p:spPr>
        <p:txBody>
          <a:bodyPr rot="0" spcFirstLastPara="0" vertOverflow="overflow" horzOverflow="overflow" vert="horz" wrap="square" lIns="186521" tIns="149217" rIns="186521" bIns="149217" numCol="1" spcCol="0" rtlCol="0" fromWordArt="0" anchor="t" anchorCtr="0" forceAA="0" compatLnSpc="1">
            <a:prstTxWarp prst="textNoShape">
              <a:avLst/>
            </a:prstTxWarp>
            <a:spAutoFit/>
          </a:bodyPr>
          <a:lstStyle/>
          <a:p>
            <a:pPr defTabSz="932597">
              <a:lnSpc>
                <a:spcPct val="90000"/>
              </a:lnSpc>
              <a:spcAft>
                <a:spcPts val="612"/>
              </a:spcAft>
            </a:pPr>
            <a:r>
              <a:rPr lang="en-US" sz="2448">
                <a:gradFill>
                  <a:gsLst>
                    <a:gs pos="2917">
                      <a:srgbClr val="282828"/>
                    </a:gs>
                    <a:gs pos="30000">
                      <a:srgbClr val="282828"/>
                    </a:gs>
                  </a:gsLst>
                  <a:lin ang="5400000" scaled="0"/>
                </a:gradFill>
                <a:latin typeface="Segoe UI"/>
                <a:cs typeface="Segoe UI"/>
              </a:rPr>
              <a:t>Partner best practice – leverage PowerShell approach </a:t>
            </a:r>
            <a:endParaRPr lang="en-US" sz="2448" err="1">
              <a:gradFill>
                <a:gsLst>
                  <a:gs pos="2917">
                    <a:srgbClr val="282828"/>
                  </a:gs>
                  <a:gs pos="30000">
                    <a:srgbClr val="282828"/>
                  </a:gs>
                </a:gsLst>
                <a:lin ang="5400000" scaled="0"/>
              </a:gradFill>
              <a:latin typeface="Segoe UI"/>
            </a:endParaRPr>
          </a:p>
        </p:txBody>
      </p:sp>
    </p:spTree>
    <p:extLst>
      <p:ext uri="{BB962C8B-B14F-4D97-AF65-F5344CB8AC3E}">
        <p14:creationId xmlns:p14="http://schemas.microsoft.com/office/powerpoint/2010/main" val="41097656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0406-E85F-40DB-B910-5A9F9AFE9AAB}"/>
              </a:ext>
            </a:extLst>
          </p:cNvPr>
          <p:cNvSpPr>
            <a:spLocks noGrp="1"/>
          </p:cNvSpPr>
          <p:nvPr>
            <p:ph type="title"/>
          </p:nvPr>
        </p:nvSpPr>
        <p:spPr/>
        <p:txBody>
          <a:bodyPr/>
          <a:lstStyle/>
          <a:p>
            <a:r>
              <a:rPr lang="en-US" dirty="0"/>
              <a:t>Connect to a Microsoft Team</a:t>
            </a:r>
            <a:endParaRPr lang="es-MX" dirty="0"/>
          </a:p>
        </p:txBody>
      </p:sp>
    </p:spTree>
    <p:extLst>
      <p:ext uri="{BB962C8B-B14F-4D97-AF65-F5344CB8AC3E}">
        <p14:creationId xmlns:p14="http://schemas.microsoft.com/office/powerpoint/2010/main" val="119973885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descr="steps to create a Microsoft Team from SharePoint">
            <a:extLst>
              <a:ext uri="{FF2B5EF4-FFF2-40B4-BE49-F238E27FC236}">
                <a16:creationId xmlns:a16="http://schemas.microsoft.com/office/drawing/2014/main" id="{6E39CAC8-C934-4979-ABFE-A8CA525B03DE}"/>
              </a:ext>
            </a:extLst>
          </p:cNvPr>
          <p:cNvSpPr>
            <a:spLocks noGrp="1"/>
          </p:cNvSpPr>
          <p:nvPr>
            <p:ph type="body" sz="quarter" idx="10"/>
          </p:nvPr>
        </p:nvSpPr>
        <p:spPr>
          <a:xfrm>
            <a:off x="455849" y="2225743"/>
            <a:ext cx="11797432" cy="1979162"/>
          </a:xfrm>
        </p:spPr>
        <p:txBody>
          <a:bodyPr/>
          <a:lstStyle/>
          <a:p>
            <a:endParaRPr lang="en-US"/>
          </a:p>
          <a:p>
            <a:endParaRPr lang="en-US"/>
          </a:p>
          <a:p>
            <a:endParaRPr lang="en-US"/>
          </a:p>
          <a:p>
            <a:endParaRPr lang="en-US"/>
          </a:p>
        </p:txBody>
      </p:sp>
      <p:sp>
        <p:nvSpPr>
          <p:cNvPr id="2" name="Title 1">
            <a:extLst>
              <a:ext uri="{FF2B5EF4-FFF2-40B4-BE49-F238E27FC236}">
                <a16:creationId xmlns:a16="http://schemas.microsoft.com/office/drawing/2014/main" id="{BEFA09C7-BCA3-4426-9AEB-4004CCBC8E73}"/>
              </a:ext>
            </a:extLst>
          </p:cNvPr>
          <p:cNvSpPr>
            <a:spLocks noGrp="1"/>
          </p:cNvSpPr>
          <p:nvPr>
            <p:ph type="title"/>
          </p:nvPr>
        </p:nvSpPr>
        <p:spPr>
          <a:xfrm>
            <a:off x="350837" y="523196"/>
            <a:ext cx="11902444" cy="754061"/>
          </a:xfrm>
        </p:spPr>
        <p:txBody>
          <a:bodyPr/>
          <a:lstStyle/>
          <a:p>
            <a:r>
              <a:rPr lang="en-US" sz="3672" dirty="0">
                <a:hlinkClick r:id="rId4"/>
              </a:rPr>
              <a:t>Connect to a Microsoft Team</a:t>
            </a:r>
            <a:endParaRPr lang="en-US" dirty="0"/>
          </a:p>
        </p:txBody>
      </p:sp>
      <p:pic>
        <p:nvPicPr>
          <p:cNvPr id="6" name="Picture 5" descr="Details on how to create a Microsoft Team from SharePoint">
            <a:extLst>
              <a:ext uri="{FF2B5EF4-FFF2-40B4-BE49-F238E27FC236}">
                <a16:creationId xmlns:a16="http://schemas.microsoft.com/office/drawing/2014/main" id="{301737A7-69FB-4516-975E-C066C839359A}"/>
              </a:ext>
            </a:extLst>
          </p:cNvPr>
          <p:cNvPicPr>
            <a:picLocks noChangeAspect="1"/>
          </p:cNvPicPr>
          <p:nvPr/>
        </p:nvPicPr>
        <p:blipFill>
          <a:blip r:embed="rId5"/>
          <a:stretch>
            <a:fillRect/>
          </a:stretch>
        </p:blipFill>
        <p:spPr>
          <a:xfrm>
            <a:off x="2980559" y="1840530"/>
            <a:ext cx="6256214" cy="4225859"/>
          </a:xfrm>
          <a:prstGeom prst="rect">
            <a:avLst/>
          </a:prstGeom>
        </p:spPr>
      </p:pic>
    </p:spTree>
    <p:extLst>
      <p:ext uri="{BB962C8B-B14F-4D97-AF65-F5344CB8AC3E}">
        <p14:creationId xmlns:p14="http://schemas.microsoft.com/office/powerpoint/2010/main" val="763188086"/>
      </p:ext>
    </p:extLst>
  </p:cSld>
  <p:clrMapOvr>
    <a:masterClrMapping/>
  </p:clrMapOvr>
  <p:transition>
    <p:fade/>
  </p:transition>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3"/>
          <a:srcRect l="20120" r="20120"/>
          <a:stretch>
            <a:fillRect/>
          </a:stretch>
        </p:blipFill>
        <p:spPr/>
      </p:pic>
      <p:sp>
        <p:nvSpPr>
          <p:cNvPr id="6" name="Title 1"/>
          <p:cNvSpPr>
            <a:spLocks noGrp="1"/>
          </p:cNvSpPr>
          <p:nvPr>
            <p:ph type="title"/>
          </p:nvPr>
        </p:nvSpPr>
        <p:spPr>
          <a:xfrm>
            <a:off x="37644" y="296862"/>
            <a:ext cx="5867400" cy="738664"/>
          </a:xfrm>
        </p:spPr>
        <p:txBody>
          <a:bodyPr/>
          <a:lstStyle/>
          <a:p>
            <a:r>
              <a:rPr lang="en-US" sz="4000" dirty="0"/>
              <a:t>Demonstration:</a:t>
            </a:r>
            <a:endParaRPr lang="en-US" sz="4000" dirty="0">
              <a:solidFill>
                <a:schemeClr val="accent3"/>
              </a:solidFill>
            </a:endParaRPr>
          </a:p>
        </p:txBody>
      </p:sp>
      <p:sp>
        <p:nvSpPr>
          <p:cNvPr id="2" name="TextBox 1">
            <a:extLst>
              <a:ext uri="{FF2B5EF4-FFF2-40B4-BE49-F238E27FC236}">
                <a16:creationId xmlns:a16="http://schemas.microsoft.com/office/drawing/2014/main" id="{B255AC64-5911-4F98-8989-96E6F99A80ED}"/>
              </a:ext>
            </a:extLst>
          </p:cNvPr>
          <p:cNvSpPr txBox="1"/>
          <p:nvPr/>
        </p:nvSpPr>
        <p:spPr>
          <a:xfrm>
            <a:off x="198437" y="1363662"/>
            <a:ext cx="5638800" cy="2776145"/>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Show how to create a new site using a team template and then </a:t>
            </a:r>
            <a:r>
              <a:rPr lang="en-US" sz="2400" dirty="0" err="1">
                <a:gradFill>
                  <a:gsLst>
                    <a:gs pos="2917">
                      <a:schemeClr val="tx1"/>
                    </a:gs>
                    <a:gs pos="30000">
                      <a:schemeClr val="tx1"/>
                    </a:gs>
                  </a:gsLst>
                  <a:lin ang="5400000" scaled="0"/>
                </a:gradFill>
              </a:rPr>
              <a:t>Teamify</a:t>
            </a:r>
            <a:r>
              <a:rPr lang="en-US" sz="2400" dirty="0">
                <a:gradFill>
                  <a:gsLst>
                    <a:gs pos="2917">
                      <a:schemeClr val="tx1"/>
                    </a:gs>
                    <a:gs pos="30000">
                      <a:schemeClr val="tx1"/>
                    </a:gs>
                  </a:gsLst>
                  <a:lin ang="5400000" scaled="0"/>
                </a:gradFill>
              </a:rPr>
              <a:t> using the Microsoft Teams button.  </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Discuss:  When would collaboration sites be used over Portal sites in your company</a:t>
            </a:r>
            <a:endParaRPr lang="es-MX"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076979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fontScale="77500" lnSpcReduction="20000"/>
          </a:bodyPr>
          <a:lstStyle/>
          <a:p>
            <a:r>
              <a:rPr lang="en-US" sz="1836" dirty="0">
                <a:latin typeface="+mn-lt"/>
                <a:cs typeface="Segoe UI" panose="020B0502040204020203" pitchFamily="34" charset="0"/>
              </a:rPr>
              <a:t>Switch to Notes Page view</a:t>
            </a:r>
          </a:p>
          <a:p>
            <a:pPr marL="291436" indent="-291436"/>
            <a:r>
              <a:rPr lang="en-US" sz="1836" dirty="0">
                <a:latin typeface="+mn-lt"/>
                <a:cs typeface="Segoe UI" panose="020B0502040204020203" pitchFamily="34" charset="0"/>
              </a:rPr>
              <a:t>Click View on the ribbon and select Notes Page</a:t>
            </a:r>
          </a:p>
          <a:p>
            <a:pPr marL="291436" indent="-291436"/>
            <a:r>
              <a:rPr lang="en-US" sz="1836" dirty="0">
                <a:latin typeface="+mn-lt"/>
                <a:cs typeface="Segoe UI" panose="020B0502040204020203" pitchFamily="34" charset="0"/>
              </a:rPr>
              <a:t>Use page up or page down to navigate</a:t>
            </a:r>
          </a:p>
          <a:p>
            <a:pPr marL="291436" indent="-291436"/>
            <a:r>
              <a:rPr lang="en-US" sz="1836" dirty="0">
                <a:latin typeface="+mn-lt"/>
                <a:cs typeface="Segoe UI" panose="020B0502040204020203" pitchFamily="34" charset="0"/>
              </a:rPr>
              <a:t>Zoom in or out as needed</a:t>
            </a:r>
          </a:p>
          <a:p>
            <a:pPr marL="291436" indent="-291436"/>
            <a:endParaRPr lang="en-US" sz="1836" dirty="0">
              <a:latin typeface="+mn-lt"/>
              <a:cs typeface="Segoe UI" panose="020B0502040204020203" pitchFamily="34" charset="0"/>
            </a:endParaRPr>
          </a:p>
          <a:p>
            <a:r>
              <a:rPr lang="en-US" sz="1836" dirty="0">
                <a:latin typeface="+mn-lt"/>
                <a:cs typeface="Segoe UI" panose="020B0502040204020203" pitchFamily="34" charset="0"/>
              </a:rPr>
              <a:t>Most slides will have supporting text that you can view now or after the delivery</a:t>
            </a:r>
          </a:p>
          <a:p>
            <a:endParaRPr lang="en-US" sz="1836" dirty="0">
              <a:latin typeface="+mn-lt"/>
              <a:cs typeface="Segoe UI" panose="020B0502040204020203" pitchFamily="34" charset="0"/>
            </a:endParaRPr>
          </a:p>
          <a:p>
            <a:r>
              <a:rPr lang="en-US" sz="1836" dirty="0">
                <a:latin typeface="+mn-lt"/>
                <a:cs typeface="Segoe UI" panose="020B0502040204020203" pitchFamily="34" charset="0"/>
              </a:rPr>
              <a:t>Add notes to your copy of the presentation if you want to</a:t>
            </a:r>
          </a:p>
          <a:p>
            <a:r>
              <a:rPr lang="en-US" sz="1836" dirty="0">
                <a:latin typeface="+mn-lt"/>
                <a:cs typeface="Segoe UI" panose="020B0502040204020203" pitchFamily="34" charset="0"/>
              </a:rPr>
              <a:t>You take the presentation files home with you</a:t>
            </a:r>
          </a:p>
          <a:p>
            <a:endParaRPr lang="en-US" sz="1428" dirty="0"/>
          </a:p>
        </p:txBody>
      </p:sp>
      <p:sp>
        <p:nvSpPr>
          <p:cNvPr id="2" name="Title 1"/>
          <p:cNvSpPr>
            <a:spLocks noGrp="1"/>
          </p:cNvSpPr>
          <p:nvPr>
            <p:ph type="title"/>
          </p:nvPr>
        </p:nvSpPr>
        <p:spPr/>
        <p:txBody>
          <a:bodyPr>
            <a:normAutofit/>
          </a:bodyPr>
          <a:lstStyle/>
          <a:p>
            <a:r>
              <a:rPr lang="en-US" sz="3672" dirty="0"/>
              <a:t>Students: How to View this Presentation</a:t>
            </a:r>
          </a:p>
        </p:txBody>
      </p:sp>
      <p:sp>
        <p:nvSpPr>
          <p:cNvPr id="4" name="Date Placeholder 3"/>
          <p:cNvSpPr>
            <a:spLocks noGrp="1"/>
          </p:cNvSpPr>
          <p:nvPr>
            <p:ph type="dt" sz="half" idx="4294967295"/>
          </p:nvPr>
        </p:nvSpPr>
        <p:spPr>
          <a:xfrm>
            <a:off x="881" y="6622131"/>
            <a:ext cx="2901433" cy="372394"/>
          </a:xfrm>
          <a:prstGeom prst="rect">
            <a:avLst/>
          </a:prstGeom>
        </p:spPr>
        <p:txBody>
          <a:bodyPr/>
          <a:lstStyle/>
          <a:p>
            <a:fld id="{17060D3C-4028-8F45-B941-6DAA70ECC4AB}" type="datetime1">
              <a:rPr lang="en-US" smtClean="0"/>
              <a:pPr/>
              <a:t>1/19/2021</a:t>
            </a:fld>
            <a:endParaRPr lang="en-US" dirty="0"/>
          </a:p>
        </p:txBody>
      </p:sp>
      <p:sp>
        <p:nvSpPr>
          <p:cNvPr id="5" name="Slide Number Placeholder 4"/>
          <p:cNvSpPr>
            <a:spLocks noGrp="1"/>
          </p:cNvSpPr>
          <p:nvPr>
            <p:ph type="sldNum" sz="quarter" idx="4294967295"/>
          </p:nvPr>
        </p:nvSpPr>
        <p:spPr>
          <a:xfrm>
            <a:off x="9534160" y="6622131"/>
            <a:ext cx="2901433" cy="372394"/>
          </a:xfrm>
          <a:prstGeom prst="rect">
            <a:avLst/>
          </a:prstGeom>
        </p:spPr>
        <p:txBody>
          <a:bodyPr/>
          <a:lstStyle/>
          <a:p>
            <a:fld id="{74A398B2-5A34-1A4A-811E-F4027282568C}" type="slidenum">
              <a:rPr lang="en-US" smtClean="0"/>
              <a:pPr/>
              <a:t>3</a:t>
            </a:fld>
            <a:endParaRPr lang="en-US"/>
          </a:p>
        </p:txBody>
      </p:sp>
    </p:spTree>
    <p:extLst>
      <p:ext uri="{BB962C8B-B14F-4D97-AF65-F5344CB8AC3E}">
        <p14:creationId xmlns:p14="http://schemas.microsoft.com/office/powerpoint/2010/main" val="234362711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7975"/>
            <a:ext cx="11499850" cy="698500"/>
          </a:xfrm>
        </p:spPr>
        <p:txBody>
          <a:bodyPr/>
          <a:lstStyle/>
          <a:p>
            <a:r>
              <a:rPr lang="en-US" dirty="0"/>
              <a:t>Recommended Reading </a:t>
            </a:r>
          </a:p>
        </p:txBody>
      </p:sp>
      <p:sp>
        <p:nvSpPr>
          <p:cNvPr id="3" name="Text Placeholder 2"/>
          <p:cNvSpPr>
            <a:spLocks noGrp="1"/>
          </p:cNvSpPr>
          <p:nvPr>
            <p:ph type="body" sz="quarter" idx="4294967295"/>
          </p:nvPr>
        </p:nvSpPr>
        <p:spPr>
          <a:xfrm>
            <a:off x="0" y="1165225"/>
            <a:ext cx="11396663" cy="3834896"/>
          </a:xfrm>
        </p:spPr>
        <p:txBody>
          <a:bodyPr/>
          <a:lstStyle/>
          <a:p>
            <a:pPr marL="0" indent="0">
              <a:buNone/>
            </a:pPr>
            <a:r>
              <a:rPr lang="en-US" sz="2400" dirty="0">
                <a:solidFill>
                  <a:schemeClr val="tx1"/>
                </a:solidFill>
                <a:hlinkClick r:id="rId3">
                  <a:extLst>
                    <a:ext uri="{A12FA001-AC4F-418D-AE19-62706E023703}">
                      <ahyp:hlinkClr xmlns:ahyp="http://schemas.microsoft.com/office/drawing/2018/hyperlinkcolor" val="tx"/>
                    </a:ext>
                  </a:extLst>
                </a:hlinkClick>
              </a:rPr>
              <a:t>Modernize your classic SharePoint sites | Microsoft Docs</a:t>
            </a:r>
            <a:endParaRPr lang="en-US" sz="2400" dirty="0">
              <a:solidFill>
                <a:schemeClr val="tx1"/>
              </a:solidFill>
            </a:endParaRPr>
          </a:p>
          <a:p>
            <a:pPr marL="0" indent="0">
              <a:buNone/>
            </a:pPr>
            <a:endParaRPr lang="en-US" sz="2400" dirty="0">
              <a:solidFill>
                <a:schemeClr val="tx1"/>
              </a:solidFill>
            </a:endParaRPr>
          </a:p>
          <a:p>
            <a:pPr marL="0" indent="0">
              <a:buNone/>
            </a:pPr>
            <a:r>
              <a:rPr lang="en-US" sz="2400" dirty="0">
                <a:solidFill>
                  <a:schemeClr val="tx1"/>
                </a:solidFill>
                <a:hlinkClick r:id="rId4">
                  <a:extLst>
                    <a:ext uri="{A12FA001-AC4F-418D-AE19-62706E023703}">
                      <ahyp:hlinkClr xmlns:ahyp="http://schemas.microsoft.com/office/drawing/2018/hyperlinkcolor" val="tx"/>
                    </a:ext>
                  </a:extLst>
                </a:hlinkClick>
              </a:rPr>
              <a:t>Modernize the user interface | Microsoft Docs</a:t>
            </a:r>
            <a:endParaRPr lang="en-US" sz="2400" dirty="0">
              <a:solidFill>
                <a:schemeClr val="tx1"/>
              </a:solidFill>
            </a:endParaRPr>
          </a:p>
          <a:p>
            <a:pPr marL="0" indent="0">
              <a:buNone/>
            </a:pPr>
            <a:endParaRPr lang="en-US" sz="2400" dirty="0">
              <a:solidFill>
                <a:schemeClr val="tx1"/>
              </a:solidFill>
            </a:endParaRPr>
          </a:p>
          <a:p>
            <a:pPr marL="0" indent="0">
              <a:buNone/>
            </a:pPr>
            <a:r>
              <a:rPr lang="en-US" sz="2400" dirty="0">
                <a:solidFill>
                  <a:schemeClr val="tx1"/>
                </a:solidFill>
                <a:hlinkClick r:id="rId5">
                  <a:extLst>
                    <a:ext uri="{A12FA001-AC4F-418D-AE19-62706E023703}">
                      <ahyp:hlinkClr xmlns:ahyp="http://schemas.microsoft.com/office/drawing/2018/hyperlinkcolor" val="tx"/>
                    </a:ext>
                  </a:extLst>
                </a:hlinkClick>
              </a:rPr>
              <a:t>The SharePoint modernization scanner | Microsoft Docs</a:t>
            </a:r>
            <a:endParaRPr lang="en-US" sz="2400" dirty="0">
              <a:solidFill>
                <a:schemeClr val="tx1"/>
              </a:solidFill>
            </a:endParaRPr>
          </a:p>
          <a:p>
            <a:pPr marL="0" indent="0">
              <a:buNone/>
            </a:pPr>
            <a:endParaRPr lang="en-US" sz="2400" dirty="0">
              <a:solidFill>
                <a:schemeClr val="tx1"/>
              </a:solidFill>
            </a:endParaRPr>
          </a:p>
          <a:p>
            <a:pPr marL="0" indent="0">
              <a:buNone/>
            </a:pPr>
            <a:r>
              <a:rPr lang="en-US" sz="2400" dirty="0">
                <a:solidFill>
                  <a:schemeClr val="tx1"/>
                </a:solidFill>
                <a:hlinkClick r:id="rId6">
                  <a:extLst>
                    <a:ext uri="{A12FA001-AC4F-418D-AE19-62706E023703}">
                      <ahyp:hlinkClr xmlns:ahyp="http://schemas.microsoft.com/office/drawing/2018/hyperlinkcolor" val="tx"/>
                    </a:ext>
                  </a:extLst>
                </a:hlinkClick>
              </a:rPr>
              <a:t>SharePoint modernization guidance | Microsoft Docs</a:t>
            </a:r>
            <a:endParaRPr lang="en-US" sz="2400" dirty="0">
              <a:solidFill>
                <a:schemeClr val="tx1"/>
              </a:solidFill>
            </a:endParaRPr>
          </a:p>
          <a:p>
            <a:pPr marL="0" indent="0">
              <a:buNone/>
            </a:pPr>
            <a:endParaRPr lang="en-US" sz="2400" dirty="0">
              <a:solidFill>
                <a:schemeClr val="tx1"/>
              </a:solidFill>
            </a:endParaRPr>
          </a:p>
          <a:p>
            <a:pPr marL="0" indent="0">
              <a:buNone/>
            </a:pPr>
            <a:endParaRPr lang="en-US" sz="2800" dirty="0"/>
          </a:p>
        </p:txBody>
      </p:sp>
    </p:spTree>
    <p:extLst>
      <p:ext uri="{BB962C8B-B14F-4D97-AF65-F5344CB8AC3E}">
        <p14:creationId xmlns:p14="http://schemas.microsoft.com/office/powerpoint/2010/main" val="137275251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90665887"/>
              </p:ext>
            </p:extLst>
          </p:nvPr>
        </p:nvGraphicFramePr>
        <p:xfrm>
          <a:off x="274638" y="1439862"/>
          <a:ext cx="1188720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solidFill>
                  <a:schemeClr val="accent3"/>
                </a:solidFill>
              </a:rPr>
              <a:t>Knowledge Check</a:t>
            </a:r>
            <a:endParaRPr lang="en-US" sz="4000" dirty="0">
              <a:solidFill>
                <a:schemeClr val="accent3"/>
              </a:solidFill>
            </a:endParaRPr>
          </a:p>
        </p:txBody>
      </p:sp>
    </p:spTree>
    <p:extLst>
      <p:ext uri="{BB962C8B-B14F-4D97-AF65-F5344CB8AC3E}">
        <p14:creationId xmlns:p14="http://schemas.microsoft.com/office/powerpoint/2010/main" val="63823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0" cy="2511457"/>
          </a:xfrm>
        </p:spPr>
        <p:txBody>
          <a:bodyPr/>
          <a:lstStyle/>
          <a:p>
            <a:pPr marL="0" indent="0">
              <a:buNone/>
            </a:pPr>
            <a:r>
              <a:rPr lang="en-US" sz="2800" b="0" i="0" dirty="0">
                <a:solidFill>
                  <a:srgbClr val="000000"/>
                </a:solidFill>
                <a:effectLst/>
                <a:latin typeface="+mn-lt"/>
              </a:rPr>
              <a:t>This module will show the users how to transform their Teams into a </a:t>
            </a:r>
            <a:r>
              <a:rPr lang="en-US" sz="2800" b="0" i="0" dirty="0" err="1">
                <a:solidFill>
                  <a:srgbClr val="000000"/>
                </a:solidFill>
                <a:effectLst/>
                <a:latin typeface="+mn-lt"/>
              </a:rPr>
              <a:t>groupifie</a:t>
            </a:r>
            <a:r>
              <a:rPr lang="en-US" sz="2800" dirty="0" err="1">
                <a:solidFill>
                  <a:srgbClr val="000000"/>
                </a:solidFill>
                <a:latin typeface="+mn-lt"/>
              </a:rPr>
              <a:t>d</a:t>
            </a:r>
            <a:r>
              <a:rPr lang="en-US" sz="2800" dirty="0">
                <a:solidFill>
                  <a:srgbClr val="000000"/>
                </a:solidFill>
                <a:latin typeface="+mn-lt"/>
              </a:rPr>
              <a:t> structure and use in conjunction with their portal development for collaboration sites using Microsoft Teams.  This area covers the assessment of sites, strategies to use in order to </a:t>
            </a:r>
            <a:r>
              <a:rPr lang="en-US" sz="2800" dirty="0" err="1">
                <a:solidFill>
                  <a:srgbClr val="000000"/>
                </a:solidFill>
                <a:latin typeface="+mn-lt"/>
              </a:rPr>
              <a:t>teamify</a:t>
            </a:r>
            <a:r>
              <a:rPr lang="en-US" sz="2800" dirty="0">
                <a:solidFill>
                  <a:srgbClr val="000000"/>
                </a:solidFill>
                <a:latin typeface="+mn-lt"/>
              </a:rPr>
              <a:t> sites, and execution of those strategies and extending to all sites in your corporation. </a:t>
            </a:r>
            <a:endParaRPr lang="en-US" sz="2800" dirty="0">
              <a:latin typeface="+mn-lt"/>
            </a:endParaRPr>
          </a:p>
        </p:txBody>
      </p:sp>
      <p:sp>
        <p:nvSpPr>
          <p:cNvPr id="2" name="Title 1"/>
          <p:cNvSpPr>
            <a:spLocks noGrp="1"/>
          </p:cNvSpPr>
          <p:nvPr>
            <p:ph type="title"/>
          </p:nvPr>
        </p:nvSpPr>
        <p:spPr/>
        <p:txBody>
          <a:bodyPr/>
          <a:lstStyle/>
          <a:p>
            <a:r>
              <a:rPr lang="en-US" dirty="0">
                <a:solidFill>
                  <a:schemeClr val="accent3"/>
                </a:solidFill>
              </a:rPr>
              <a:t>Objective</a:t>
            </a:r>
            <a:endParaRPr lang="en-US" sz="4000" dirty="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FA3623B-0730-41BC-B8B4-C031D2F37503}"/>
              </a:ext>
            </a:extLst>
          </p:cNvPr>
          <p:cNvSpPr>
            <a:spLocks noGrp="1"/>
          </p:cNvSpPr>
          <p:nvPr>
            <p:ph type="body" sz="quarter" idx="10"/>
          </p:nvPr>
        </p:nvSpPr>
        <p:spPr>
          <a:xfrm>
            <a:off x="445756" y="1708554"/>
            <a:ext cx="11565520" cy="1990288"/>
          </a:xfrm>
        </p:spPr>
        <p:txBody>
          <a:bodyPr/>
          <a:lstStyle/>
          <a:p>
            <a:r>
              <a:rPr lang="en-US" sz="2040" dirty="0"/>
              <a:t>Be able to take full advantage of Microsoft 365 Modern Workplace collaboration scenarios. </a:t>
            </a:r>
          </a:p>
          <a:p>
            <a:r>
              <a:rPr lang="en-US" sz="2040" dirty="0"/>
              <a:t>Specifically, by enabling SharePoint and Microsoft Team-connected experiences.</a:t>
            </a:r>
          </a:p>
          <a:p>
            <a:endParaRPr lang="en-US" dirty="0"/>
          </a:p>
          <a:p>
            <a:r>
              <a:rPr lang="en-US" sz="2040" dirty="0"/>
              <a:t>We will use a systematic approach to this including:  Assessment, Strategy Design, Execution Support and ongoing support</a:t>
            </a:r>
          </a:p>
        </p:txBody>
      </p:sp>
      <p:sp>
        <p:nvSpPr>
          <p:cNvPr id="2" name="Title 1">
            <a:extLst>
              <a:ext uri="{FF2B5EF4-FFF2-40B4-BE49-F238E27FC236}">
                <a16:creationId xmlns:a16="http://schemas.microsoft.com/office/drawing/2014/main" id="{60BB4CED-1DAC-46E4-B2EF-FED0B0476434}"/>
              </a:ext>
            </a:extLst>
          </p:cNvPr>
          <p:cNvSpPr>
            <a:spLocks noGrp="1"/>
          </p:cNvSpPr>
          <p:nvPr>
            <p:ph type="title"/>
          </p:nvPr>
        </p:nvSpPr>
        <p:spPr/>
        <p:txBody>
          <a:bodyPr/>
          <a:lstStyle/>
          <a:p>
            <a:r>
              <a:rPr lang="en-US" dirty="0"/>
              <a:t>Modern Workplace Opportunity</a:t>
            </a:r>
          </a:p>
        </p:txBody>
      </p:sp>
      <p:grpSp>
        <p:nvGrpSpPr>
          <p:cNvPr id="4" name="Group 3">
            <a:extLst>
              <a:ext uri="{FF2B5EF4-FFF2-40B4-BE49-F238E27FC236}">
                <a16:creationId xmlns:a16="http://schemas.microsoft.com/office/drawing/2014/main" id="{1CB60FF3-C4B9-408A-9D2B-2E96D4F2E336}"/>
              </a:ext>
              <a:ext uri="{C183D7F6-B498-43B3-948B-1728B52AA6E4}">
                <adec:decorative xmlns:adec="http://schemas.microsoft.com/office/drawing/2017/decorative" val="1"/>
              </a:ext>
            </a:extLst>
          </p:cNvPr>
          <p:cNvGrpSpPr/>
          <p:nvPr/>
        </p:nvGrpSpPr>
        <p:grpSpPr>
          <a:xfrm>
            <a:off x="535273" y="4552047"/>
            <a:ext cx="2764112" cy="838234"/>
            <a:chOff x="174653" y="2545805"/>
            <a:chExt cx="3223715" cy="977610"/>
          </a:xfrm>
        </p:grpSpPr>
        <p:sp>
          <p:nvSpPr>
            <p:cNvPr id="5" name="Oval 4">
              <a:extLst>
                <a:ext uri="{FF2B5EF4-FFF2-40B4-BE49-F238E27FC236}">
                  <a16:creationId xmlns:a16="http://schemas.microsoft.com/office/drawing/2014/main" id="{EB24BF23-22F1-4CCE-B663-AD75BC6D55EE}"/>
                </a:ext>
              </a:extLst>
            </p:cNvPr>
            <p:cNvSpPr/>
            <p:nvPr/>
          </p:nvSpPr>
          <p:spPr>
            <a:xfrm>
              <a:off x="174653" y="2545805"/>
              <a:ext cx="904673" cy="904673"/>
            </a:xfrm>
            <a:prstGeom prst="ellipse">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6" name="Rectangle: Rounded Corners 5">
              <a:extLst>
                <a:ext uri="{FF2B5EF4-FFF2-40B4-BE49-F238E27FC236}">
                  <a16:creationId xmlns:a16="http://schemas.microsoft.com/office/drawing/2014/main" id="{50CFA106-DC37-41EF-B8AB-054A47DB2C47}"/>
                </a:ext>
              </a:extLst>
            </p:cNvPr>
            <p:cNvSpPr/>
            <p:nvPr/>
          </p:nvSpPr>
          <p:spPr>
            <a:xfrm>
              <a:off x="487643" y="2900845"/>
              <a:ext cx="2343106" cy="622570"/>
            </a:xfrm>
            <a:prstGeom prst="roundRect">
              <a:avLst>
                <a:gd name="adj" fmla="val 4167"/>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008272"/>
                </a:solidFill>
                <a:latin typeface="Calibri" panose="020F0502020204030204"/>
              </a:endParaRPr>
            </a:p>
          </p:txBody>
        </p:sp>
        <p:sp>
          <p:nvSpPr>
            <p:cNvPr id="7" name="Arrow: Right 6">
              <a:extLst>
                <a:ext uri="{FF2B5EF4-FFF2-40B4-BE49-F238E27FC236}">
                  <a16:creationId xmlns:a16="http://schemas.microsoft.com/office/drawing/2014/main" id="{9CD77046-DBD9-4F1B-8D94-EA8F7A9661D2}"/>
                </a:ext>
              </a:extLst>
            </p:cNvPr>
            <p:cNvSpPr/>
            <p:nvPr/>
          </p:nvSpPr>
          <p:spPr>
            <a:xfrm>
              <a:off x="2063370" y="2998143"/>
              <a:ext cx="1334998" cy="427974"/>
            </a:xfrm>
            <a:prstGeom prst="rightArrow">
              <a:avLst>
                <a:gd name="adj1" fmla="val 36362"/>
                <a:gd name="adj2" fmla="val 81821"/>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grpSp>
      <p:pic>
        <p:nvPicPr>
          <p:cNvPr id="8" name="Graphic 7">
            <a:extLst>
              <a:ext uri="{FF2B5EF4-FFF2-40B4-BE49-F238E27FC236}">
                <a16:creationId xmlns:a16="http://schemas.microsoft.com/office/drawing/2014/main" id="{4C95341D-E67E-436B-82E6-A9FC8FBE73C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2233" y="4446274"/>
            <a:ext cx="768988" cy="666623"/>
          </a:xfrm>
          <a:prstGeom prst="rect">
            <a:avLst/>
          </a:prstGeom>
        </p:spPr>
      </p:pic>
      <p:grpSp>
        <p:nvGrpSpPr>
          <p:cNvPr id="9" name="Group 8">
            <a:extLst>
              <a:ext uri="{FF2B5EF4-FFF2-40B4-BE49-F238E27FC236}">
                <a16:creationId xmlns:a16="http://schemas.microsoft.com/office/drawing/2014/main" id="{FDF52BF4-8D0A-466E-8726-BB0BA8225539}"/>
              </a:ext>
              <a:ext uri="{C183D7F6-B498-43B3-948B-1728B52AA6E4}">
                <adec:decorative xmlns:adec="http://schemas.microsoft.com/office/drawing/2017/decorative" val="1"/>
              </a:ext>
            </a:extLst>
          </p:cNvPr>
          <p:cNvGrpSpPr/>
          <p:nvPr/>
        </p:nvGrpSpPr>
        <p:grpSpPr>
          <a:xfrm>
            <a:off x="3386411" y="4552047"/>
            <a:ext cx="2764112" cy="838234"/>
            <a:chOff x="174653" y="2545805"/>
            <a:chExt cx="3223715" cy="977610"/>
          </a:xfrm>
          <a:solidFill>
            <a:srgbClr val="0078D7"/>
          </a:solidFill>
        </p:grpSpPr>
        <p:sp>
          <p:nvSpPr>
            <p:cNvPr id="10" name="Oval 9">
              <a:extLst>
                <a:ext uri="{FF2B5EF4-FFF2-40B4-BE49-F238E27FC236}">
                  <a16:creationId xmlns:a16="http://schemas.microsoft.com/office/drawing/2014/main" id="{8067C058-6668-49ED-98D5-1F7C55E018F4}"/>
                </a:ext>
              </a:extLst>
            </p:cNvPr>
            <p:cNvSpPr/>
            <p:nvPr/>
          </p:nvSpPr>
          <p:spPr>
            <a:xfrm>
              <a:off x="174653" y="2545805"/>
              <a:ext cx="904673" cy="9046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11" name="Rectangle: Rounded Corners 10">
              <a:extLst>
                <a:ext uri="{FF2B5EF4-FFF2-40B4-BE49-F238E27FC236}">
                  <a16:creationId xmlns:a16="http://schemas.microsoft.com/office/drawing/2014/main" id="{68ACBE04-5BDE-4A42-A624-60F5CD4E2850}"/>
                </a:ext>
              </a:extLst>
            </p:cNvPr>
            <p:cNvSpPr/>
            <p:nvPr/>
          </p:nvSpPr>
          <p:spPr>
            <a:xfrm>
              <a:off x="487643" y="2900845"/>
              <a:ext cx="2343106" cy="622570"/>
            </a:xfrm>
            <a:prstGeom prst="roundRect">
              <a:avLst>
                <a:gd name="adj" fmla="val 41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008272"/>
                </a:solidFill>
                <a:latin typeface="Calibri" panose="020F0502020204030204"/>
              </a:endParaRPr>
            </a:p>
          </p:txBody>
        </p:sp>
        <p:sp>
          <p:nvSpPr>
            <p:cNvPr id="12" name="Arrow: Right 11">
              <a:extLst>
                <a:ext uri="{FF2B5EF4-FFF2-40B4-BE49-F238E27FC236}">
                  <a16:creationId xmlns:a16="http://schemas.microsoft.com/office/drawing/2014/main" id="{0C5FB184-DDAB-4A51-8939-3EEC28F68E24}"/>
                </a:ext>
              </a:extLst>
            </p:cNvPr>
            <p:cNvSpPr/>
            <p:nvPr/>
          </p:nvSpPr>
          <p:spPr>
            <a:xfrm>
              <a:off x="2063370" y="2998143"/>
              <a:ext cx="1334998" cy="427974"/>
            </a:xfrm>
            <a:prstGeom prst="rightArrow">
              <a:avLst>
                <a:gd name="adj1" fmla="val 36362"/>
                <a:gd name="adj2" fmla="val 818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grpSp>
      <p:grpSp>
        <p:nvGrpSpPr>
          <p:cNvPr id="13" name="Group 12">
            <a:extLst>
              <a:ext uri="{FF2B5EF4-FFF2-40B4-BE49-F238E27FC236}">
                <a16:creationId xmlns:a16="http://schemas.microsoft.com/office/drawing/2014/main" id="{BEEE9F15-33DE-4EE2-8EB8-DA068EE7E364}"/>
              </a:ext>
              <a:ext uri="{C183D7F6-B498-43B3-948B-1728B52AA6E4}">
                <adec:decorative xmlns:adec="http://schemas.microsoft.com/office/drawing/2017/decorative" val="1"/>
              </a:ext>
            </a:extLst>
          </p:cNvPr>
          <p:cNvGrpSpPr/>
          <p:nvPr/>
        </p:nvGrpSpPr>
        <p:grpSpPr>
          <a:xfrm>
            <a:off x="6237548" y="4552047"/>
            <a:ext cx="2764112" cy="838234"/>
            <a:chOff x="174653" y="2545805"/>
            <a:chExt cx="3223715" cy="977610"/>
          </a:xfrm>
          <a:solidFill>
            <a:srgbClr val="B4009E"/>
          </a:solidFill>
        </p:grpSpPr>
        <p:sp>
          <p:nvSpPr>
            <p:cNvPr id="14" name="Oval 13">
              <a:extLst>
                <a:ext uri="{FF2B5EF4-FFF2-40B4-BE49-F238E27FC236}">
                  <a16:creationId xmlns:a16="http://schemas.microsoft.com/office/drawing/2014/main" id="{BB1C82ED-E288-481F-882C-D55D6A5ABEFE}"/>
                </a:ext>
              </a:extLst>
            </p:cNvPr>
            <p:cNvSpPr/>
            <p:nvPr/>
          </p:nvSpPr>
          <p:spPr>
            <a:xfrm>
              <a:off x="174653" y="2545805"/>
              <a:ext cx="904673" cy="9046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15" name="Rectangle: Rounded Corners 14">
              <a:extLst>
                <a:ext uri="{FF2B5EF4-FFF2-40B4-BE49-F238E27FC236}">
                  <a16:creationId xmlns:a16="http://schemas.microsoft.com/office/drawing/2014/main" id="{340C7379-4408-4182-AAEA-A12604B5FAA9}"/>
                </a:ext>
              </a:extLst>
            </p:cNvPr>
            <p:cNvSpPr/>
            <p:nvPr/>
          </p:nvSpPr>
          <p:spPr>
            <a:xfrm>
              <a:off x="487643" y="2900845"/>
              <a:ext cx="2343106" cy="622570"/>
            </a:xfrm>
            <a:prstGeom prst="roundRect">
              <a:avLst>
                <a:gd name="adj" fmla="val 41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008272"/>
                </a:solidFill>
                <a:latin typeface="Calibri" panose="020F0502020204030204"/>
              </a:endParaRPr>
            </a:p>
          </p:txBody>
        </p:sp>
        <p:sp>
          <p:nvSpPr>
            <p:cNvPr id="16" name="Arrow: Right 15">
              <a:extLst>
                <a:ext uri="{FF2B5EF4-FFF2-40B4-BE49-F238E27FC236}">
                  <a16:creationId xmlns:a16="http://schemas.microsoft.com/office/drawing/2014/main" id="{4D9B8AE9-59EB-4FA4-BA52-0374243577B9}"/>
                </a:ext>
              </a:extLst>
            </p:cNvPr>
            <p:cNvSpPr/>
            <p:nvPr/>
          </p:nvSpPr>
          <p:spPr>
            <a:xfrm>
              <a:off x="2063370" y="2998143"/>
              <a:ext cx="1334998" cy="427974"/>
            </a:xfrm>
            <a:prstGeom prst="rightArrow">
              <a:avLst>
                <a:gd name="adj1" fmla="val 36362"/>
                <a:gd name="adj2" fmla="val 818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grpSp>
      <p:sp>
        <p:nvSpPr>
          <p:cNvPr id="17" name="Oval 16">
            <a:extLst>
              <a:ext uri="{FF2B5EF4-FFF2-40B4-BE49-F238E27FC236}">
                <a16:creationId xmlns:a16="http://schemas.microsoft.com/office/drawing/2014/main" id="{C8825047-099E-4D83-952F-06D8554BC4B2}"/>
              </a:ext>
              <a:ext uri="{C183D7F6-B498-43B3-948B-1728B52AA6E4}">
                <adec:decorative xmlns:adec="http://schemas.microsoft.com/office/drawing/2017/decorative" val="1"/>
              </a:ext>
            </a:extLst>
          </p:cNvPr>
          <p:cNvSpPr/>
          <p:nvPr/>
        </p:nvSpPr>
        <p:spPr>
          <a:xfrm>
            <a:off x="9048999" y="4552047"/>
            <a:ext cx="775696" cy="775695"/>
          </a:xfrm>
          <a:prstGeom prst="ellipse">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18" name="Rectangle: Rounded Corners 17">
            <a:extLst>
              <a:ext uri="{FF2B5EF4-FFF2-40B4-BE49-F238E27FC236}">
                <a16:creationId xmlns:a16="http://schemas.microsoft.com/office/drawing/2014/main" id="{7FCF1178-2F9E-412A-BB97-CD61E678DE92}"/>
              </a:ext>
              <a:ext uri="{C183D7F6-B498-43B3-948B-1728B52AA6E4}">
                <adec:decorative xmlns:adec="http://schemas.microsoft.com/office/drawing/2017/decorative" val="1"/>
              </a:ext>
            </a:extLst>
          </p:cNvPr>
          <p:cNvSpPr/>
          <p:nvPr/>
        </p:nvSpPr>
        <p:spPr>
          <a:xfrm>
            <a:off x="9317365" y="4856469"/>
            <a:ext cx="2382323" cy="533811"/>
          </a:xfrm>
          <a:prstGeom prst="roundRect">
            <a:avLst>
              <a:gd name="adj" fmla="val 4167"/>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008272"/>
              </a:solidFill>
              <a:latin typeface="Calibri" panose="020F0502020204030204"/>
            </a:endParaRPr>
          </a:p>
        </p:txBody>
      </p:sp>
      <p:pic>
        <p:nvPicPr>
          <p:cNvPr id="19" name="Graphic 18">
            <a:extLst>
              <a:ext uri="{FF2B5EF4-FFF2-40B4-BE49-F238E27FC236}">
                <a16:creationId xmlns:a16="http://schemas.microsoft.com/office/drawing/2014/main" id="{2B554F8A-4CAE-4026-B15C-6AFF8939ABE9}"/>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45446" y="4448945"/>
            <a:ext cx="604804" cy="815047"/>
          </a:xfrm>
          <a:prstGeom prst="rect">
            <a:avLst/>
          </a:prstGeom>
        </p:spPr>
      </p:pic>
      <p:sp>
        <p:nvSpPr>
          <p:cNvPr id="20" name="TextBox 19">
            <a:extLst>
              <a:ext uri="{FF2B5EF4-FFF2-40B4-BE49-F238E27FC236}">
                <a16:creationId xmlns:a16="http://schemas.microsoft.com/office/drawing/2014/main" id="{6ED3BDEF-2E9B-49A5-A351-F740F0EF5967}"/>
              </a:ext>
            </a:extLst>
          </p:cNvPr>
          <p:cNvSpPr txBox="1"/>
          <p:nvPr/>
        </p:nvSpPr>
        <p:spPr>
          <a:xfrm>
            <a:off x="1315421" y="4929417"/>
            <a:ext cx="1343620" cy="286306"/>
          </a:xfrm>
          <a:prstGeom prst="rect">
            <a:avLst/>
          </a:prstGeom>
          <a:noFill/>
        </p:spPr>
        <p:txBody>
          <a:bodyPr wrap="square" rtlCol="0">
            <a:spAutoFit/>
          </a:bodyPr>
          <a:lstStyle/>
          <a:p>
            <a:pPr defTabSz="932597">
              <a:defRPr/>
            </a:pPr>
            <a:r>
              <a:rPr lang="en-US" sz="1224" b="1">
                <a:solidFill>
                  <a:prstClr val="white"/>
                </a:solidFill>
                <a:latin typeface="Segoe UI" panose="020B0502040204020203" pitchFamily="34" charset="0"/>
                <a:cs typeface="Segoe UI" panose="020B0502040204020203" pitchFamily="34" charset="0"/>
              </a:rPr>
              <a:t>Assessment</a:t>
            </a:r>
          </a:p>
        </p:txBody>
      </p:sp>
      <p:sp>
        <p:nvSpPr>
          <p:cNvPr id="21" name="TextBox 20">
            <a:extLst>
              <a:ext uri="{FF2B5EF4-FFF2-40B4-BE49-F238E27FC236}">
                <a16:creationId xmlns:a16="http://schemas.microsoft.com/office/drawing/2014/main" id="{7C5A171C-E11E-4E17-A897-04DAF5BB734F}"/>
              </a:ext>
            </a:extLst>
          </p:cNvPr>
          <p:cNvSpPr txBox="1"/>
          <p:nvPr/>
        </p:nvSpPr>
        <p:spPr>
          <a:xfrm>
            <a:off x="4152727" y="4910765"/>
            <a:ext cx="1343620" cy="510355"/>
          </a:xfrm>
          <a:prstGeom prst="rect">
            <a:avLst/>
          </a:prstGeom>
          <a:noFill/>
        </p:spPr>
        <p:txBody>
          <a:bodyPr wrap="square" rtlCol="0">
            <a:spAutoFit/>
          </a:bodyPr>
          <a:lstStyle/>
          <a:p>
            <a:pPr defTabSz="932597">
              <a:defRPr/>
            </a:pPr>
            <a:r>
              <a:rPr lang="en-US" sz="1326" b="1">
                <a:solidFill>
                  <a:prstClr val="white"/>
                </a:solidFill>
                <a:latin typeface="Segoe UI" panose="020B0502040204020203" pitchFamily="34" charset="0"/>
                <a:cs typeface="Segoe UI" panose="020B0502040204020203" pitchFamily="34" charset="0"/>
              </a:rPr>
              <a:t>Strategy design </a:t>
            </a:r>
          </a:p>
        </p:txBody>
      </p:sp>
      <p:sp>
        <p:nvSpPr>
          <p:cNvPr id="22" name="TextBox 21">
            <a:extLst>
              <a:ext uri="{FF2B5EF4-FFF2-40B4-BE49-F238E27FC236}">
                <a16:creationId xmlns:a16="http://schemas.microsoft.com/office/drawing/2014/main" id="{7072C8EB-F61E-4AA9-895E-50C983BB149A}"/>
              </a:ext>
            </a:extLst>
          </p:cNvPr>
          <p:cNvSpPr txBox="1"/>
          <p:nvPr/>
        </p:nvSpPr>
        <p:spPr>
          <a:xfrm>
            <a:off x="7100267" y="4929418"/>
            <a:ext cx="1343620" cy="478442"/>
          </a:xfrm>
          <a:prstGeom prst="rect">
            <a:avLst/>
          </a:prstGeom>
          <a:noFill/>
        </p:spPr>
        <p:txBody>
          <a:bodyPr wrap="square" rtlCol="0">
            <a:spAutoFit/>
          </a:bodyPr>
          <a:lstStyle/>
          <a:p>
            <a:pPr defTabSz="932597">
              <a:defRPr/>
            </a:pPr>
            <a:r>
              <a:rPr lang="en-US" sz="1224" b="1">
                <a:solidFill>
                  <a:prstClr val="white"/>
                </a:solidFill>
                <a:latin typeface="Segoe UI" panose="020B0502040204020203" pitchFamily="34" charset="0"/>
                <a:cs typeface="Segoe UI" panose="020B0502040204020203" pitchFamily="34" charset="0"/>
              </a:rPr>
              <a:t>Execution support</a:t>
            </a:r>
          </a:p>
        </p:txBody>
      </p:sp>
      <p:sp>
        <p:nvSpPr>
          <p:cNvPr id="23" name="TextBox 22">
            <a:extLst>
              <a:ext uri="{FF2B5EF4-FFF2-40B4-BE49-F238E27FC236}">
                <a16:creationId xmlns:a16="http://schemas.microsoft.com/office/drawing/2014/main" id="{2B296D71-D831-4463-94EF-B0F332B0947E}"/>
              </a:ext>
            </a:extLst>
          </p:cNvPr>
          <p:cNvSpPr txBox="1"/>
          <p:nvPr/>
        </p:nvSpPr>
        <p:spPr>
          <a:xfrm>
            <a:off x="9727725" y="4929416"/>
            <a:ext cx="1904463" cy="478442"/>
          </a:xfrm>
          <a:prstGeom prst="rect">
            <a:avLst/>
          </a:prstGeom>
          <a:noFill/>
        </p:spPr>
        <p:txBody>
          <a:bodyPr wrap="square" rtlCol="0">
            <a:spAutoFit/>
          </a:bodyPr>
          <a:lstStyle/>
          <a:p>
            <a:pPr defTabSz="932597">
              <a:defRPr/>
            </a:pPr>
            <a:r>
              <a:rPr lang="en-US" sz="1224" b="1">
                <a:solidFill>
                  <a:prstClr val="white"/>
                </a:solidFill>
                <a:latin typeface="Segoe UI" panose="020B0502040204020203" pitchFamily="34" charset="0"/>
                <a:cs typeface="Segoe UI" panose="020B0502040204020203" pitchFamily="34" charset="0"/>
              </a:rPr>
              <a:t>Ongoing support &amp; value expansion</a:t>
            </a:r>
          </a:p>
        </p:txBody>
      </p:sp>
      <p:sp>
        <p:nvSpPr>
          <p:cNvPr id="24" name="TextBox 23">
            <a:extLst>
              <a:ext uri="{FF2B5EF4-FFF2-40B4-BE49-F238E27FC236}">
                <a16:creationId xmlns:a16="http://schemas.microsoft.com/office/drawing/2014/main" id="{34831722-F92B-41C7-9EA9-D4752988DC76}"/>
              </a:ext>
            </a:extLst>
          </p:cNvPr>
          <p:cNvSpPr txBox="1"/>
          <p:nvPr/>
        </p:nvSpPr>
        <p:spPr>
          <a:xfrm>
            <a:off x="846584" y="5438861"/>
            <a:ext cx="2428810" cy="478442"/>
          </a:xfrm>
          <a:prstGeom prst="rect">
            <a:avLst/>
          </a:prstGeom>
          <a:noFill/>
        </p:spPr>
        <p:txBody>
          <a:bodyPr wrap="square" rtlCol="0">
            <a:spAutoFit/>
          </a:bodyPr>
          <a:lstStyle/>
          <a:p>
            <a:pPr defTabSz="932597">
              <a:spcBef>
                <a:spcPts val="612"/>
              </a:spcBef>
              <a:defRPr/>
            </a:pPr>
            <a:r>
              <a:rPr lang="en-US" sz="1224" i="1">
                <a:solidFill>
                  <a:prstClr val="black"/>
                </a:solidFill>
                <a:latin typeface="Segoe UI" panose="020B0502040204020203" pitchFamily="34" charset="0"/>
                <a:cs typeface="Segoe UI" panose="020B0502040204020203" pitchFamily="34" charset="0"/>
              </a:rPr>
              <a:t>Assessing </a:t>
            </a:r>
            <a:r>
              <a:rPr lang="en-US" sz="1224">
                <a:solidFill>
                  <a:prstClr val="black"/>
                </a:solidFill>
                <a:latin typeface="Segoe UI" panose="020B0502040204020203" pitchFamily="34" charset="0"/>
                <a:cs typeface="Segoe UI" panose="020B0502040204020203" pitchFamily="34" charset="0"/>
              </a:rPr>
              <a:t>SPO classic versus modern team site usage</a:t>
            </a:r>
          </a:p>
        </p:txBody>
      </p:sp>
      <p:sp>
        <p:nvSpPr>
          <p:cNvPr id="25" name="TextBox 24">
            <a:extLst>
              <a:ext uri="{FF2B5EF4-FFF2-40B4-BE49-F238E27FC236}">
                <a16:creationId xmlns:a16="http://schemas.microsoft.com/office/drawing/2014/main" id="{BB95FAC4-AB84-49DF-8835-B268CE28F889}"/>
              </a:ext>
            </a:extLst>
          </p:cNvPr>
          <p:cNvSpPr txBox="1"/>
          <p:nvPr/>
        </p:nvSpPr>
        <p:spPr>
          <a:xfrm>
            <a:off x="3654634" y="5453380"/>
            <a:ext cx="2322697" cy="862712"/>
          </a:xfrm>
          <a:prstGeom prst="rect">
            <a:avLst/>
          </a:prstGeom>
          <a:noFill/>
        </p:spPr>
        <p:txBody>
          <a:bodyPr wrap="square" rtlCol="0">
            <a:spAutoFit/>
          </a:bodyPr>
          <a:lstStyle/>
          <a:p>
            <a:pPr defTabSz="932597">
              <a:spcBef>
                <a:spcPts val="612"/>
              </a:spcBef>
              <a:defRPr/>
            </a:pPr>
            <a:r>
              <a:rPr lang="en-US" sz="1224" i="1">
                <a:solidFill>
                  <a:prstClr val="black"/>
                </a:solidFill>
                <a:latin typeface="Segoe UI" panose="020B0502040204020203" pitchFamily="34" charset="0"/>
                <a:cs typeface="Segoe UI" panose="020B0502040204020203" pitchFamily="34" charset="0"/>
              </a:rPr>
              <a:t>Defining</a:t>
            </a:r>
            <a:r>
              <a:rPr lang="en-US" sz="1224">
                <a:solidFill>
                  <a:prstClr val="black"/>
                </a:solidFill>
                <a:latin typeface="Segoe UI" panose="020B0502040204020203" pitchFamily="34" charset="0"/>
                <a:cs typeface="Segoe UI" panose="020B0502040204020203" pitchFamily="34" charset="0"/>
              </a:rPr>
              <a:t> high value collaboration sites and corresponding stakeholder groups</a:t>
            </a:r>
          </a:p>
        </p:txBody>
      </p:sp>
      <p:sp>
        <p:nvSpPr>
          <p:cNvPr id="26" name="TextBox 25">
            <a:extLst>
              <a:ext uri="{FF2B5EF4-FFF2-40B4-BE49-F238E27FC236}">
                <a16:creationId xmlns:a16="http://schemas.microsoft.com/office/drawing/2014/main" id="{BF4D371C-6754-4944-A749-413535EBB8E1}"/>
              </a:ext>
            </a:extLst>
          </p:cNvPr>
          <p:cNvSpPr txBox="1"/>
          <p:nvPr/>
        </p:nvSpPr>
        <p:spPr>
          <a:xfrm>
            <a:off x="6462684" y="5496438"/>
            <a:ext cx="2237850" cy="478442"/>
          </a:xfrm>
          <a:prstGeom prst="rect">
            <a:avLst/>
          </a:prstGeom>
          <a:noFill/>
        </p:spPr>
        <p:txBody>
          <a:bodyPr wrap="square" rtlCol="0">
            <a:spAutoFit/>
          </a:bodyPr>
          <a:lstStyle/>
          <a:p>
            <a:pPr defTabSz="932597">
              <a:spcBef>
                <a:spcPts val="612"/>
              </a:spcBef>
              <a:defRPr/>
            </a:pPr>
            <a:r>
              <a:rPr lang="en-US" sz="1224" i="1">
                <a:solidFill>
                  <a:prstClr val="black"/>
                </a:solidFill>
                <a:latin typeface="Segoe UI" panose="020B0502040204020203" pitchFamily="34" charset="0"/>
                <a:cs typeface="Segoe UI" panose="020B0502040204020203" pitchFamily="34" charset="0"/>
              </a:rPr>
              <a:t>Enabling </a:t>
            </a:r>
            <a:r>
              <a:rPr lang="en-US" sz="1224">
                <a:solidFill>
                  <a:prstClr val="black"/>
                </a:solidFill>
                <a:latin typeface="Segoe UI" panose="020B0502040204020203" pitchFamily="34" charset="0"/>
                <a:cs typeface="Segoe UI" panose="020B0502040204020203" pitchFamily="34" charset="0"/>
              </a:rPr>
              <a:t>classic to modern site transformations</a:t>
            </a:r>
          </a:p>
        </p:txBody>
      </p:sp>
      <p:sp>
        <p:nvSpPr>
          <p:cNvPr id="27" name="TextBox 26">
            <a:extLst>
              <a:ext uri="{FF2B5EF4-FFF2-40B4-BE49-F238E27FC236}">
                <a16:creationId xmlns:a16="http://schemas.microsoft.com/office/drawing/2014/main" id="{6F6E10EE-3830-466E-9B8F-D379DB509925}"/>
              </a:ext>
            </a:extLst>
          </p:cNvPr>
          <p:cNvSpPr txBox="1"/>
          <p:nvPr/>
        </p:nvSpPr>
        <p:spPr>
          <a:xfrm>
            <a:off x="9317365" y="5496438"/>
            <a:ext cx="2693911" cy="478442"/>
          </a:xfrm>
          <a:prstGeom prst="rect">
            <a:avLst/>
          </a:prstGeom>
          <a:noFill/>
        </p:spPr>
        <p:txBody>
          <a:bodyPr wrap="square" rtlCol="0">
            <a:spAutoFit/>
          </a:bodyPr>
          <a:lstStyle/>
          <a:p>
            <a:pPr defTabSz="932597">
              <a:spcBef>
                <a:spcPts val="612"/>
              </a:spcBef>
              <a:defRPr/>
            </a:pPr>
            <a:r>
              <a:rPr lang="en-US" sz="1224" i="1">
                <a:solidFill>
                  <a:prstClr val="black"/>
                </a:solidFill>
                <a:latin typeface="Segoe UI" panose="020B0502040204020203" pitchFamily="34" charset="0"/>
                <a:cs typeface="Segoe UI" panose="020B0502040204020203" pitchFamily="34" charset="0"/>
              </a:rPr>
              <a:t>Extending</a:t>
            </a:r>
            <a:r>
              <a:rPr lang="en-US" sz="1224">
                <a:solidFill>
                  <a:prstClr val="black"/>
                </a:solidFill>
                <a:latin typeface="Segoe UI" panose="020B0502040204020203" pitchFamily="34" charset="0"/>
                <a:cs typeface="Segoe UI" panose="020B0502040204020203" pitchFamily="34" charset="0"/>
              </a:rPr>
              <a:t> approach to additional team sites</a:t>
            </a:r>
          </a:p>
        </p:txBody>
      </p:sp>
      <p:pic>
        <p:nvPicPr>
          <p:cNvPr id="28" name="Graphic 27">
            <a:extLst>
              <a:ext uri="{FF2B5EF4-FFF2-40B4-BE49-F238E27FC236}">
                <a16:creationId xmlns:a16="http://schemas.microsoft.com/office/drawing/2014/main" id="{313F4D2E-3D01-4DA7-8533-3C436E2E4EE8}"/>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6132" y="4429993"/>
            <a:ext cx="742687" cy="775696"/>
          </a:xfrm>
          <a:prstGeom prst="rect">
            <a:avLst/>
          </a:prstGeom>
        </p:spPr>
      </p:pic>
      <p:pic>
        <p:nvPicPr>
          <p:cNvPr id="29" name="Graphic 28">
            <a:extLst>
              <a:ext uri="{FF2B5EF4-FFF2-40B4-BE49-F238E27FC236}">
                <a16:creationId xmlns:a16="http://schemas.microsoft.com/office/drawing/2014/main" id="{CAE41D1A-E6B4-4818-9155-5524BCD0D9FE}"/>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17467" y="4349317"/>
            <a:ext cx="554105" cy="784225"/>
          </a:xfrm>
          <a:prstGeom prst="rect">
            <a:avLst/>
          </a:prstGeom>
        </p:spPr>
      </p:pic>
    </p:spTree>
    <p:extLst>
      <p:ext uri="{BB962C8B-B14F-4D97-AF65-F5344CB8AC3E}">
        <p14:creationId xmlns:p14="http://schemas.microsoft.com/office/powerpoint/2010/main" val="19191863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1EE8-CF12-452A-9795-C5D1B97ADEAB}"/>
              </a:ext>
            </a:extLst>
          </p:cNvPr>
          <p:cNvSpPr>
            <a:spLocks noGrp="1"/>
          </p:cNvSpPr>
          <p:nvPr>
            <p:ph type="title"/>
          </p:nvPr>
        </p:nvSpPr>
        <p:spPr>
          <a:xfrm>
            <a:off x="274639" y="1241426"/>
            <a:ext cx="5486399" cy="2012859"/>
          </a:xfrm>
        </p:spPr>
        <p:txBody>
          <a:bodyPr/>
          <a:lstStyle/>
          <a:p>
            <a:r>
              <a:rPr lang="en-US" dirty="0"/>
              <a:t>Assessment and Strategy</a:t>
            </a:r>
            <a:endParaRPr lang="es-MX" dirty="0"/>
          </a:p>
        </p:txBody>
      </p:sp>
      <p:sp>
        <p:nvSpPr>
          <p:cNvPr id="3" name="Picture Placeholder 2">
            <a:extLst>
              <a:ext uri="{FF2B5EF4-FFF2-40B4-BE49-F238E27FC236}">
                <a16:creationId xmlns:a16="http://schemas.microsoft.com/office/drawing/2014/main" id="{A98EFA6C-F716-4AA7-997B-2304036C63DA}"/>
              </a:ext>
            </a:extLst>
          </p:cNvPr>
          <p:cNvSpPr>
            <a:spLocks noGrp="1"/>
          </p:cNvSpPr>
          <p:nvPr>
            <p:ph type="pic" sz="quarter" idx="10"/>
          </p:nvPr>
        </p:nvSpPr>
        <p:spPr/>
      </p:sp>
    </p:spTree>
    <p:extLst>
      <p:ext uri="{BB962C8B-B14F-4D97-AF65-F5344CB8AC3E}">
        <p14:creationId xmlns:p14="http://schemas.microsoft.com/office/powerpoint/2010/main" val="12176510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39CAC8-C934-4979-ABFE-A8CA525B03DE}"/>
              </a:ext>
            </a:extLst>
          </p:cNvPr>
          <p:cNvSpPr>
            <a:spLocks noGrp="1"/>
          </p:cNvSpPr>
          <p:nvPr>
            <p:ph type="body" sz="quarter" idx="10"/>
          </p:nvPr>
        </p:nvSpPr>
        <p:spPr>
          <a:xfrm>
            <a:off x="435477" y="1749671"/>
            <a:ext cx="11565520" cy="5401235"/>
          </a:xfrm>
        </p:spPr>
        <p:txBody>
          <a:bodyPr/>
          <a:lstStyle/>
          <a:p>
            <a:r>
              <a:rPr lang="en-US" dirty="0"/>
              <a:t>Identify top classic site modernization candidates</a:t>
            </a:r>
          </a:p>
          <a:p>
            <a:pPr marL="786277" lvl="1" indent="-466298">
              <a:buFont typeface="+mj-lt"/>
              <a:buAutoNum type="arabicPeriod"/>
            </a:pPr>
            <a:r>
              <a:rPr lang="en-US" dirty="0"/>
              <a:t>Leverage the modern SharePoint admin experience</a:t>
            </a:r>
          </a:p>
          <a:p>
            <a:pPr marL="786277" lvl="1" indent="-466298">
              <a:buFont typeface="+mj-lt"/>
              <a:buAutoNum type="arabicPeriod"/>
            </a:pPr>
            <a:r>
              <a:rPr lang="en-US" dirty="0"/>
              <a:t>Sort on Template type, to distinguish between modern and classic experiences</a:t>
            </a:r>
          </a:p>
          <a:p>
            <a:endParaRPr lang="en-US" dirty="0"/>
          </a:p>
          <a:p>
            <a:pPr marL="0" indent="0">
              <a:buNone/>
            </a:pPr>
            <a:endParaRPr lang="en-US" dirty="0"/>
          </a:p>
          <a:p>
            <a:endParaRPr lang="en-US" dirty="0"/>
          </a:p>
          <a:p>
            <a:endParaRPr lang="en-US" dirty="0"/>
          </a:p>
          <a:p>
            <a:endParaRPr lang="en-US" dirty="0"/>
          </a:p>
          <a:p>
            <a:r>
              <a:rPr lang="en-US" dirty="0"/>
              <a:t>Engage with stakeholders to discuss transition</a:t>
            </a:r>
          </a:p>
          <a:p>
            <a:pPr lvl="1"/>
            <a:r>
              <a:rPr lang="en-US" dirty="0"/>
              <a:t>Leverage business value discussion materials</a:t>
            </a:r>
          </a:p>
          <a:p>
            <a:pPr lvl="1"/>
            <a:r>
              <a:rPr lang="en-US" dirty="0"/>
              <a:t>End User Awareness materials available in </a:t>
            </a:r>
            <a:r>
              <a:rPr lang="en-US" dirty="0">
                <a:hlinkClick r:id="rId4"/>
              </a:rPr>
              <a:t>FastTrack Resource Hub</a:t>
            </a:r>
            <a:r>
              <a:rPr lang="en-US" dirty="0"/>
              <a:t> </a:t>
            </a:r>
          </a:p>
        </p:txBody>
      </p:sp>
      <p:sp>
        <p:nvSpPr>
          <p:cNvPr id="2" name="Title 1">
            <a:extLst>
              <a:ext uri="{FF2B5EF4-FFF2-40B4-BE49-F238E27FC236}">
                <a16:creationId xmlns:a16="http://schemas.microsoft.com/office/drawing/2014/main" id="{BEFA09C7-BCA3-4426-9AEB-4004CCBC8E73}"/>
              </a:ext>
            </a:extLst>
          </p:cNvPr>
          <p:cNvSpPr>
            <a:spLocks noGrp="1"/>
          </p:cNvSpPr>
          <p:nvPr>
            <p:ph type="title"/>
          </p:nvPr>
        </p:nvSpPr>
        <p:spPr>
          <a:xfrm>
            <a:off x="503237" y="520667"/>
            <a:ext cx="12530742" cy="773112"/>
          </a:xfrm>
        </p:spPr>
        <p:txBody>
          <a:bodyPr/>
          <a:lstStyle/>
          <a:p>
            <a:r>
              <a:rPr lang="en-US" dirty="0"/>
              <a:t> Assessment of current modernization candidates</a:t>
            </a:r>
          </a:p>
        </p:txBody>
      </p:sp>
      <p:pic>
        <p:nvPicPr>
          <p:cNvPr id="10" name="Picture 9" descr="admin center preview">
            <a:extLst>
              <a:ext uri="{FF2B5EF4-FFF2-40B4-BE49-F238E27FC236}">
                <a16:creationId xmlns:a16="http://schemas.microsoft.com/office/drawing/2014/main" id="{9A89C6BD-948A-486F-8792-42A322A0CC5D}"/>
              </a:ext>
            </a:extLst>
          </p:cNvPr>
          <p:cNvPicPr>
            <a:picLocks noChangeAspect="1"/>
          </p:cNvPicPr>
          <p:nvPr/>
        </p:nvPicPr>
        <p:blipFill>
          <a:blip r:embed="rId5"/>
          <a:stretch>
            <a:fillRect/>
          </a:stretch>
        </p:blipFill>
        <p:spPr>
          <a:xfrm>
            <a:off x="1711241" y="3070052"/>
            <a:ext cx="2579701" cy="2687882"/>
          </a:xfrm>
          <a:prstGeom prst="rect">
            <a:avLst/>
          </a:prstGeom>
        </p:spPr>
      </p:pic>
      <p:pic>
        <p:nvPicPr>
          <p:cNvPr id="12" name="Picture 11" descr="admin center Active Sites preview">
            <a:extLst>
              <a:ext uri="{FF2B5EF4-FFF2-40B4-BE49-F238E27FC236}">
                <a16:creationId xmlns:a16="http://schemas.microsoft.com/office/drawing/2014/main" id="{58F0A294-EBCE-4A46-8E31-FBFA4597BBB7}"/>
              </a:ext>
            </a:extLst>
          </p:cNvPr>
          <p:cNvPicPr>
            <a:picLocks noChangeAspect="1"/>
          </p:cNvPicPr>
          <p:nvPr/>
        </p:nvPicPr>
        <p:blipFill>
          <a:blip r:embed="rId6"/>
          <a:stretch>
            <a:fillRect/>
          </a:stretch>
        </p:blipFill>
        <p:spPr>
          <a:xfrm>
            <a:off x="5297334" y="3244682"/>
            <a:ext cx="6071681" cy="2229521"/>
          </a:xfrm>
          <a:prstGeom prst="rect">
            <a:avLst/>
          </a:prstGeom>
        </p:spPr>
      </p:pic>
      <p:sp>
        <p:nvSpPr>
          <p:cNvPr id="15" name="Rectangle 14">
            <a:extLst>
              <a:ext uri="{FF2B5EF4-FFF2-40B4-BE49-F238E27FC236}">
                <a16:creationId xmlns:a16="http://schemas.microsoft.com/office/drawing/2014/main" id="{C4D52F87-D8AE-4828-B551-F92025127E06}"/>
              </a:ext>
            </a:extLst>
          </p:cNvPr>
          <p:cNvSpPr/>
          <p:nvPr/>
        </p:nvSpPr>
        <p:spPr bwMode="auto">
          <a:xfrm>
            <a:off x="1039431" y="4002423"/>
            <a:ext cx="432837" cy="5537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a:gradFill>
                  <a:gsLst>
                    <a:gs pos="0">
                      <a:srgbClr val="FFFFFF"/>
                    </a:gs>
                    <a:gs pos="100000">
                      <a:srgbClr val="FFFFFF"/>
                    </a:gs>
                  </a:gsLst>
                  <a:lin ang="5400000" scaled="0"/>
                </a:gradFill>
                <a:latin typeface="Segoe UI"/>
                <a:ea typeface="Segoe UI" pitchFamily="34" charset="0"/>
                <a:cs typeface="Segoe UI" pitchFamily="34" charset="0"/>
              </a:rPr>
              <a:t>1</a:t>
            </a:r>
          </a:p>
        </p:txBody>
      </p:sp>
      <p:sp>
        <p:nvSpPr>
          <p:cNvPr id="16" name="Rectangle 15">
            <a:extLst>
              <a:ext uri="{FF2B5EF4-FFF2-40B4-BE49-F238E27FC236}">
                <a16:creationId xmlns:a16="http://schemas.microsoft.com/office/drawing/2014/main" id="{BED5DA11-86D3-4A4D-8EB7-A7295DF8B034}"/>
              </a:ext>
            </a:extLst>
          </p:cNvPr>
          <p:cNvSpPr/>
          <p:nvPr/>
        </p:nvSpPr>
        <p:spPr bwMode="auto">
          <a:xfrm>
            <a:off x="7596799" y="3448690"/>
            <a:ext cx="432837" cy="5537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a:gradFill>
                  <a:gsLst>
                    <a:gs pos="0">
                      <a:srgbClr val="FFFFFF"/>
                    </a:gs>
                    <a:gs pos="100000">
                      <a:srgbClr val="FFFFFF"/>
                    </a:gs>
                  </a:gsLst>
                  <a:lin ang="5400000" scaled="0"/>
                </a:gradFill>
                <a:latin typeface="Segoe UI"/>
                <a:ea typeface="Segoe UI" pitchFamily="34" charset="0"/>
                <a:cs typeface="Segoe UI" pitchFamily="34" charset="0"/>
              </a:rPr>
              <a:t>2</a:t>
            </a:r>
          </a:p>
        </p:txBody>
      </p:sp>
    </p:spTree>
    <p:extLst>
      <p:ext uri="{BB962C8B-B14F-4D97-AF65-F5344CB8AC3E}">
        <p14:creationId xmlns:p14="http://schemas.microsoft.com/office/powerpoint/2010/main" val="3047675605"/>
      </p:ext>
    </p:extLst>
  </p:cSld>
  <p:clrMapOvr>
    <a:masterClrMapping/>
  </p:clrMapOvr>
  <p:transition>
    <p:fade/>
  </p:transition>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39CAC8-C934-4979-ABFE-A8CA525B03DE}"/>
              </a:ext>
            </a:extLst>
          </p:cNvPr>
          <p:cNvSpPr>
            <a:spLocks noGrp="1"/>
          </p:cNvSpPr>
          <p:nvPr>
            <p:ph type="body" sz="quarter" idx="10"/>
          </p:nvPr>
        </p:nvSpPr>
        <p:spPr>
          <a:xfrm>
            <a:off x="435477" y="1609701"/>
            <a:ext cx="11565520" cy="360099"/>
          </a:xfrm>
        </p:spPr>
        <p:txBody>
          <a:bodyPr/>
          <a:lstStyle/>
          <a:p>
            <a:r>
              <a:rPr lang="en-US" dirty="0"/>
              <a:t>Assess transformation readiness with </a:t>
            </a:r>
            <a:r>
              <a:rPr lang="en-US" dirty="0">
                <a:hlinkClick r:id="rId3"/>
              </a:rPr>
              <a:t>Modernization Scanner</a:t>
            </a:r>
            <a:endParaRPr lang="en-US" dirty="0"/>
          </a:p>
        </p:txBody>
      </p:sp>
      <p:sp>
        <p:nvSpPr>
          <p:cNvPr id="2" name="Title 1">
            <a:extLst>
              <a:ext uri="{FF2B5EF4-FFF2-40B4-BE49-F238E27FC236}">
                <a16:creationId xmlns:a16="http://schemas.microsoft.com/office/drawing/2014/main" id="{BEFA09C7-BCA3-4426-9AEB-4004CCBC8E73}"/>
              </a:ext>
            </a:extLst>
          </p:cNvPr>
          <p:cNvSpPr>
            <a:spLocks noGrp="1"/>
          </p:cNvSpPr>
          <p:nvPr>
            <p:ph type="title"/>
          </p:nvPr>
        </p:nvSpPr>
        <p:spPr>
          <a:xfrm>
            <a:off x="350837" y="544620"/>
            <a:ext cx="12645775" cy="754061"/>
          </a:xfrm>
        </p:spPr>
        <p:txBody>
          <a:bodyPr/>
          <a:lstStyle/>
          <a:p>
            <a:r>
              <a:rPr lang="en-US" dirty="0"/>
              <a:t>Transformation Readiness</a:t>
            </a:r>
          </a:p>
        </p:txBody>
      </p:sp>
      <p:sp>
        <p:nvSpPr>
          <p:cNvPr id="10" name="TextBox 9">
            <a:extLst>
              <a:ext uri="{FF2B5EF4-FFF2-40B4-BE49-F238E27FC236}">
                <a16:creationId xmlns:a16="http://schemas.microsoft.com/office/drawing/2014/main" id="{7EB167B5-A79B-4234-BB28-CC8E5D69FCB4}"/>
              </a:ext>
            </a:extLst>
          </p:cNvPr>
          <p:cNvSpPr txBox="1"/>
          <p:nvPr/>
        </p:nvSpPr>
        <p:spPr>
          <a:xfrm>
            <a:off x="51543" y="3133179"/>
            <a:ext cx="5803819" cy="2090621"/>
          </a:xfrm>
          <a:prstGeom prst="rect">
            <a:avLst/>
          </a:prstGeom>
          <a:noFill/>
        </p:spPr>
        <p:txBody>
          <a:bodyPr wrap="square" lIns="186521" tIns="149217" rIns="186521" bIns="149217" rtlCol="0">
            <a:spAutoFit/>
          </a:bodyPr>
          <a:lstStyle/>
          <a:p>
            <a:pPr defTabSz="932597"/>
            <a:r>
              <a:rPr lang="en-US" sz="2448">
                <a:solidFill>
                  <a:srgbClr val="282828"/>
                </a:solidFill>
                <a:latin typeface="Segoe UI"/>
              </a:rPr>
              <a:t>Focus on following opportunity spaces:</a:t>
            </a:r>
          </a:p>
          <a:p>
            <a:pPr marL="816022" lvl="1" indent="-349724" defTabSz="932597">
              <a:buFont typeface="+mj-lt"/>
              <a:buAutoNum type="arabicPeriod"/>
            </a:pPr>
            <a:r>
              <a:rPr lang="en-US" sz="1836">
                <a:solidFill>
                  <a:srgbClr val="282828"/>
                </a:solidFill>
                <a:latin typeface="Segoe UI"/>
              </a:rPr>
              <a:t>Optimizing usage of modern list and libraries</a:t>
            </a:r>
          </a:p>
          <a:p>
            <a:pPr marL="816022" lvl="1" indent="-349724" defTabSz="932597">
              <a:buFont typeface="+mj-lt"/>
              <a:buAutoNum type="arabicPeriod"/>
            </a:pPr>
            <a:r>
              <a:rPr lang="en-US" sz="1836">
                <a:solidFill>
                  <a:srgbClr val="282828"/>
                </a:solidFill>
                <a:latin typeface="Segoe UI"/>
              </a:rPr>
              <a:t>Connecting sites to an Office 365 group</a:t>
            </a:r>
          </a:p>
          <a:p>
            <a:pPr marL="816022" lvl="1" indent="-349724" defTabSz="932597">
              <a:buFont typeface="+mj-lt"/>
              <a:buAutoNum type="arabicPeriod"/>
            </a:pPr>
            <a:r>
              <a:rPr lang="en-US" sz="1836">
                <a:solidFill>
                  <a:srgbClr val="282828"/>
                </a:solidFill>
                <a:latin typeface="Segoe UI"/>
              </a:rPr>
              <a:t>Modernizing wiki and web part pages by creating modern site pages</a:t>
            </a:r>
          </a:p>
        </p:txBody>
      </p:sp>
      <p:pic>
        <p:nvPicPr>
          <p:cNvPr id="13" name="Picture 12" descr="A screenshot of a social media post&#10;&#10;Description automatically generated">
            <a:extLst>
              <a:ext uri="{FF2B5EF4-FFF2-40B4-BE49-F238E27FC236}">
                <a16:creationId xmlns:a16="http://schemas.microsoft.com/office/drawing/2014/main" id="{BD8E8C37-6153-462A-8790-8EBF9FA94C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2522" y="3133179"/>
            <a:ext cx="6079305" cy="3553307"/>
          </a:xfrm>
          <a:prstGeom prst="rect">
            <a:avLst/>
          </a:prstGeom>
        </p:spPr>
      </p:pic>
      <p:sp>
        <p:nvSpPr>
          <p:cNvPr id="14" name="TextBox 13">
            <a:extLst>
              <a:ext uri="{FF2B5EF4-FFF2-40B4-BE49-F238E27FC236}">
                <a16:creationId xmlns:a16="http://schemas.microsoft.com/office/drawing/2014/main" id="{1FEF7BE7-E8AF-4638-A815-F0B4420DE128}"/>
              </a:ext>
            </a:extLst>
          </p:cNvPr>
          <p:cNvSpPr txBox="1"/>
          <p:nvPr/>
        </p:nvSpPr>
        <p:spPr>
          <a:xfrm>
            <a:off x="6307773" y="2668466"/>
            <a:ext cx="5864054" cy="555610"/>
          </a:xfrm>
          <a:prstGeom prst="rect">
            <a:avLst/>
          </a:prstGeom>
          <a:noFill/>
        </p:spPr>
        <p:txBody>
          <a:bodyPr wrap="square" lIns="186521" tIns="149217" rIns="186521" bIns="149217" rtlCol="0">
            <a:spAutoFit/>
          </a:bodyPr>
          <a:lstStyle/>
          <a:p>
            <a:pPr defTabSz="932597">
              <a:lnSpc>
                <a:spcPct val="90000"/>
              </a:lnSpc>
              <a:spcAft>
                <a:spcPts val="612"/>
              </a:spcAft>
            </a:pPr>
            <a:r>
              <a:rPr lang="en-US" sz="1836">
                <a:gradFill>
                  <a:gsLst>
                    <a:gs pos="2917">
                      <a:srgbClr val="282828"/>
                    </a:gs>
                    <a:gs pos="30000">
                      <a:srgbClr val="282828"/>
                    </a:gs>
                  </a:gsLst>
                  <a:lin ang="5400000" scaled="0"/>
                </a:gradFill>
                <a:latin typeface="Segoe UI"/>
              </a:rPr>
              <a:t>Sample group connection readiness scan results</a:t>
            </a:r>
          </a:p>
        </p:txBody>
      </p:sp>
    </p:spTree>
    <p:extLst>
      <p:ext uri="{BB962C8B-B14F-4D97-AF65-F5344CB8AC3E}">
        <p14:creationId xmlns:p14="http://schemas.microsoft.com/office/powerpoint/2010/main" val="1877659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1EE8-CF12-452A-9795-C5D1B97ADEAB}"/>
              </a:ext>
            </a:extLst>
          </p:cNvPr>
          <p:cNvSpPr>
            <a:spLocks noGrp="1"/>
          </p:cNvSpPr>
          <p:nvPr>
            <p:ph type="title"/>
          </p:nvPr>
        </p:nvSpPr>
        <p:spPr>
          <a:xfrm>
            <a:off x="274639" y="1241426"/>
            <a:ext cx="5486399" cy="1098762"/>
          </a:xfrm>
        </p:spPr>
        <p:txBody>
          <a:bodyPr/>
          <a:lstStyle/>
          <a:p>
            <a:r>
              <a:rPr lang="en-US" dirty="0"/>
              <a:t>Execution</a:t>
            </a:r>
            <a:endParaRPr lang="es-MX" dirty="0"/>
          </a:p>
        </p:txBody>
      </p:sp>
      <p:sp>
        <p:nvSpPr>
          <p:cNvPr id="3" name="Picture Placeholder 2">
            <a:extLst>
              <a:ext uri="{FF2B5EF4-FFF2-40B4-BE49-F238E27FC236}">
                <a16:creationId xmlns:a16="http://schemas.microsoft.com/office/drawing/2014/main" id="{A98EFA6C-F716-4AA7-997B-2304036C63DA}"/>
              </a:ext>
            </a:extLst>
          </p:cNvPr>
          <p:cNvSpPr>
            <a:spLocks noGrp="1"/>
          </p:cNvSpPr>
          <p:nvPr>
            <p:ph type="pic" sz="quarter" idx="10"/>
          </p:nvPr>
        </p:nvSpPr>
        <p:spPr/>
      </p:sp>
    </p:spTree>
    <p:extLst>
      <p:ext uri="{BB962C8B-B14F-4D97-AF65-F5344CB8AC3E}">
        <p14:creationId xmlns:p14="http://schemas.microsoft.com/office/powerpoint/2010/main" val="3034826901"/>
      </p:ext>
    </p:extLst>
  </p:cSld>
  <p:clrMapOvr>
    <a:masterClrMapping/>
  </p:clrMapOvr>
  <p:transition>
    <p:fade/>
  </p:transition>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C2DBC27DC4C914BA9650F1044F67165" ma:contentTypeVersion="6" ma:contentTypeDescription="Create a new document." ma:contentTypeScope="" ma:versionID="5252fd9f3f4b94003e07db4d1c6a33f9">
  <xsd:schema xmlns:xsd="http://www.w3.org/2001/XMLSchema" xmlns:xs="http://www.w3.org/2001/XMLSchema" xmlns:p="http://schemas.microsoft.com/office/2006/metadata/properties" xmlns:ns2="5084f0b1-257f-4ac0-8788-df111a948525" targetNamespace="http://schemas.microsoft.com/office/2006/metadata/properties" ma:root="true" ma:fieldsID="947d1c009d5f255ce066a233fb88663f" ns2:_="">
    <xsd:import namespace="5084f0b1-257f-4ac0-8788-df111a948525"/>
    <xsd:element name="properties">
      <xsd:complexType>
        <xsd:sequence>
          <xsd:element name="documentManagement">
            <xsd:complexType>
              <xsd:all>
                <xsd:element ref="ns2:asdstatus" minOccurs="0"/>
                <xsd:element ref="ns2:asdtitle" minOccurs="0"/>
                <xsd:element ref="ns2:blutitle" minOccurs="0"/>
                <xsd:element ref="ns2:metadata"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84f0b1-257f-4ac0-8788-df111a948525" elementFormDefault="qualified">
    <xsd:import namespace="http://schemas.microsoft.com/office/2006/documentManagement/types"/>
    <xsd:import namespace="http://schemas.microsoft.com/office/infopath/2007/PartnerControls"/>
    <xsd:element name="asdstatus" ma:index="8" nillable="true" ma:displayName="ASD Status" ma:internalName="asdstatus">
      <xsd:simpleType>
        <xsd:restriction base="dms:Choice">
          <xsd:enumeration value="ASD Pending"/>
          <xsd:enumeration value="ASD Complete"/>
          <xsd:enumeration value="ASD Rejected"/>
        </xsd:restriction>
      </xsd:simpleType>
    </xsd:element>
    <xsd:element name="asdtitle" ma:index="9" nillable="true" ma:displayName="ASD Title" ma:internalName="asdtitle">
      <xsd:simpleType>
        <xsd:restriction base="dms:Text"/>
      </xsd:simpleType>
    </xsd:element>
    <xsd:element name="blutitle" ma:index="10" nillable="true" ma:displayName="BLU Title" ma:internalName="blutitle">
      <xsd:simpleType>
        <xsd:restriction base="dms:Text"/>
      </xsd:simpleType>
    </xsd:element>
    <xsd:element name="metadata" ma:index="11" nillable="true" ma:displayName="Metadata" ma:internalName="metadata">
      <xsd:simpleType>
        <xsd:restriction base="dms:Note">
          <xsd:maxLength value="255"/>
        </xsd:restriction>
      </xsd:simpleType>
    </xsd:element>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asdtitle xmlns="5084f0b1-257f-4ac0-8788-df111a948525">WorkshopPLUS SharePoint Performance and Troubleshooting</asdtitle>
    <asdstatus xmlns="5084f0b1-257f-4ac0-8788-df111a948525" xsi:nil="true"/>
    <blutitle xmlns="5084f0b1-257f-4ac0-8788-df111a948525">Presentation</blutitle>
    <metadata xmlns="5084f0b1-257f-4ac0-8788-df111a948525" xsi:nil="true"/>
  </documentManagement>
</p:properties>
</file>

<file path=customXml/itemProps1.xml><?xml version="1.0" encoding="utf-8"?>
<ds:datastoreItem xmlns:ds="http://schemas.openxmlformats.org/officeDocument/2006/customXml" ds:itemID="{663889C2-46D9-42A8-A410-99FB794B48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84f0b1-257f-4ac0-8788-df111a94852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5084f0b1-257f-4ac0-8788-df111a948525"/>
    <ds:schemaRef ds:uri="http://purl.org/dc/elements/1.1/"/>
    <ds:schemaRef ds:uri="http://purl.org/dc/term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Lesson Template Advanced Services Delivery</Template>
  <TotalTime>617</TotalTime>
  <Words>2939</Words>
  <Application>Microsoft Office PowerPoint</Application>
  <PresentationFormat>Custom</PresentationFormat>
  <Paragraphs>284</Paragraphs>
  <Slides>32</Slides>
  <Notes>22</Notes>
  <HiddenSlides>2</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32</vt:i4>
      </vt:variant>
    </vt:vector>
  </HeadingPairs>
  <TitlesOfParts>
    <vt:vector size="43" baseType="lpstr">
      <vt:lpstr>Arial</vt:lpstr>
      <vt:lpstr>Calibri</vt:lpstr>
      <vt:lpstr>Calibri Light</vt:lpstr>
      <vt:lpstr>Consolas</vt:lpstr>
      <vt:lpstr>Segoe UI</vt:lpstr>
      <vt:lpstr>Segoe UI Light</vt:lpstr>
      <vt:lpstr>Segoe UI Semibold</vt:lpstr>
      <vt:lpstr>Wingdings</vt:lpstr>
      <vt:lpstr>WHITE TEMPLATE</vt:lpstr>
      <vt:lpstr>COLOR TEMPLATE</vt:lpstr>
      <vt:lpstr>Microsoft 365 PPT Template - 2018</vt:lpstr>
      <vt:lpstr>Teamwork Transformation  Using Teams    </vt:lpstr>
      <vt:lpstr>PowerPoint Presentation</vt:lpstr>
      <vt:lpstr>Students: How to View this Presentation</vt:lpstr>
      <vt:lpstr>Objective</vt:lpstr>
      <vt:lpstr>Modern Workplace Opportunity</vt:lpstr>
      <vt:lpstr>Assessment and Strategy</vt:lpstr>
      <vt:lpstr> Assessment of current modernization candidates</vt:lpstr>
      <vt:lpstr>Transformation Readiness</vt:lpstr>
      <vt:lpstr>Execution</vt:lpstr>
      <vt:lpstr>Modernize Classic Sites Guidance</vt:lpstr>
      <vt:lpstr>Modernize Classic Sites guide</vt:lpstr>
      <vt:lpstr>Modernize your classic SharePoint sites</vt:lpstr>
      <vt:lpstr>Fully leverage the modern user interface</vt:lpstr>
      <vt:lpstr>Modernize the user interface</vt:lpstr>
      <vt:lpstr>Step 1: Identify and Educate Stakeholders</vt:lpstr>
      <vt:lpstr>Step 2: Analyze your site collections </vt:lpstr>
      <vt:lpstr>Step 3: Modernize your site collections--Customizations </vt:lpstr>
      <vt:lpstr>Step 3: Modernize your site collections—User Experience  </vt:lpstr>
      <vt:lpstr>Step 3: Modernize your site collection-Communications</vt:lpstr>
      <vt:lpstr>Connect to Group</vt:lpstr>
      <vt:lpstr>Connect to a Microsoft 365 Group</vt:lpstr>
      <vt:lpstr>Connect to a Microsoft 365 group</vt:lpstr>
      <vt:lpstr>Branding</vt:lpstr>
      <vt:lpstr>Modernize site branding</vt:lpstr>
      <vt:lpstr>Transform Site Pages</vt:lpstr>
      <vt:lpstr>Transform site pages</vt:lpstr>
      <vt:lpstr>Connect to a Microsoft Team</vt:lpstr>
      <vt:lpstr>Connect to a Microsoft Team</vt:lpstr>
      <vt:lpstr>Demonstration:</vt:lpstr>
      <vt:lpstr>Recommended Reading </vt:lpstr>
      <vt:lpstr>Knowledge Check</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&lt;&lt;Product Name: Lesson Title&gt;&gt;  &lt;&lt;Lesson Description&gt;&gt;</dc:title>
  <dc:subject>&lt;Speech title here&gt;</dc:subject>
  <dc:creator>Mark Short</dc:creator>
  <cp:keywords>MSVID, Brand Guidelines, Branding, Visual Identity, grid</cp:keywords>
  <dc:description>Template: Maryfj_x000d_
Formatting: _x000d_
Audience Type:</dc:description>
  <cp:lastModifiedBy>Luis Enrique Torres</cp:lastModifiedBy>
  <cp:revision>76</cp:revision>
  <dcterms:created xsi:type="dcterms:W3CDTF">2016-06-21T22:22:39Z</dcterms:created>
  <dcterms:modified xsi:type="dcterms:W3CDTF">2021-01-19T20:09:54Z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0x0101004C2DBC27DC4C914BA9650F1044F67165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92d98931-26a1-4e4c-ba38-5ee3711ee386</vt:lpwstr>
  </property>
  <property fmtid="{D5CDD505-2E9C-101B-9397-08002B2CF9AE}" pid="12" name="ASD SC Test">
    <vt:lpwstr>https://microsoft.sharepoint.com/teams/asdsp/_layouts/15/wrkstat.aspx?List=94ecaa52-7da1-47e8-b0ec-0624706a8a67&amp;WorkflowInstanceName=4c40e298-6323-43ed-b285-2142d495de68, Stage 1</vt:lpwstr>
  </property>
  <property fmtid="{D5CDD505-2E9C-101B-9397-08002B2CF9AE}" pid="13" name="UpdateContent">
    <vt:bool>true</vt:bool>
  </property>
  <property fmtid="{D5CDD505-2E9C-101B-9397-08002B2CF9AE}" pid="14" name="WorkflowChangePath">
    <vt:lpwstr>61652ba4-bb89-4862-a686-e64f91614c01,6;a4c13a5f-bcba-4b4c-b127-3a4db01c5bd5,7;a4c13a5f-bcba-4b4c-b127-3a4db01c5bd5,7;a4c13a5f-bcba-4b4c-b127-3a4db01c5bd5,8;a4c13a5f-bcba-4b4c-b127-3a4db01c5bd5,8;3c11232f-6369-4568-8812-044f3a86087b,3;a047a1cf-ea49-4b6d-87</vt:lpwstr>
  </property>
  <property fmtid="{D5CDD505-2E9C-101B-9397-08002B2CF9AE}" pid="15" name="Video Location">
    <vt:lpwstr>, </vt:lpwstr>
  </property>
  <property fmtid="{D5CDD505-2E9C-101B-9397-08002B2CF9AE}" pid="16" name="LabLocation">
    <vt:lpwstr>, </vt:lpwstr>
  </property>
  <property fmtid="{D5CDD505-2E9C-101B-9397-08002B2CF9AE}" pid="17" name="QA Status">
    <vt:lpwstr>QA Pending</vt:lpwstr>
  </property>
  <property fmtid="{D5CDD505-2E9C-101B-9397-08002B2CF9AE}" pid="18" name="PFE Status">
    <vt:lpwstr>Document Edit</vt:lpwstr>
  </property>
</Properties>
</file>